
<file path=[Content_Types].xml><?xml version="1.0" encoding="utf-8"?>
<Types xmlns="http://schemas.openxmlformats.org/package/2006/content-types">
  <Default Extension="jpeg" ContentType="image/jpeg"/>
  <Default Extension="jpg" ContentType="image/jp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0" r:id="rId1"/>
  </p:sldMasterIdLst>
  <p:notesMasterIdLst>
    <p:notesMasterId r:id="rId30"/>
  </p:notesMasterIdLst>
  <p:sldIdLst>
    <p:sldId id="336" r:id="rId2"/>
    <p:sldId id="337" r:id="rId3"/>
    <p:sldId id="339" r:id="rId4"/>
    <p:sldId id="340" r:id="rId5"/>
    <p:sldId id="341" r:id="rId6"/>
    <p:sldId id="342" r:id="rId7"/>
    <p:sldId id="343" r:id="rId8"/>
    <p:sldId id="344" r:id="rId9"/>
    <p:sldId id="345" r:id="rId10"/>
    <p:sldId id="362" r:id="rId11"/>
    <p:sldId id="346" r:id="rId12"/>
    <p:sldId id="347" r:id="rId13"/>
    <p:sldId id="348" r:id="rId14"/>
    <p:sldId id="349" r:id="rId15"/>
    <p:sldId id="350" r:id="rId16"/>
    <p:sldId id="364" r:id="rId17"/>
    <p:sldId id="351" r:id="rId18"/>
    <p:sldId id="352" r:id="rId19"/>
    <p:sldId id="365" r:id="rId20"/>
    <p:sldId id="353" r:id="rId21"/>
    <p:sldId id="354" r:id="rId22"/>
    <p:sldId id="355" r:id="rId23"/>
    <p:sldId id="356" r:id="rId24"/>
    <p:sldId id="366" r:id="rId25"/>
    <p:sldId id="357" r:id="rId26"/>
    <p:sldId id="358" r:id="rId27"/>
    <p:sldId id="360" r:id="rId28"/>
    <p:sldId id="361"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FF"/>
    <a:srgbClr val="1A43F2"/>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01" autoAdjust="0"/>
    <p:restoredTop sz="94660"/>
  </p:normalViewPr>
  <p:slideViewPr>
    <p:cSldViewPr>
      <p:cViewPr varScale="1">
        <p:scale>
          <a:sx n="93" d="100"/>
          <a:sy n="93" d="100"/>
        </p:scale>
        <p:origin x="1123" y="31"/>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hdphoto1.wdp>
</file>

<file path=ppt/media/hdphoto2.wdp>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8CF698-68C6-4CD6-B004-472CE6084DA1}" type="datetimeFigureOut">
              <a:rPr lang="en-US" smtClean="0"/>
              <a:t>2/10/2023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547A84-5DA5-41DC-A9B4-109DC4B936AA}" type="slidenum">
              <a:rPr lang="en-US" smtClean="0"/>
              <a:t>‹#›</a:t>
            </a:fld>
            <a:endParaRPr lang="en-US"/>
          </a:p>
        </p:txBody>
      </p:sp>
    </p:spTree>
    <p:extLst>
      <p:ext uri="{BB962C8B-B14F-4D97-AF65-F5344CB8AC3E}">
        <p14:creationId xmlns:p14="http://schemas.microsoft.com/office/powerpoint/2010/main" val="30702983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a:p>
        </p:txBody>
      </p:sp>
      <p:sp>
        <p:nvSpPr>
          <p:cNvPr id="4" name="Slide Number Placeholder 3"/>
          <p:cNvSpPr>
            <a:spLocks noGrp="1"/>
          </p:cNvSpPr>
          <p:nvPr>
            <p:ph type="sldNum" sz="quarter" idx="10"/>
          </p:nvPr>
        </p:nvSpPr>
        <p:spPr/>
        <p:txBody>
          <a:bodyPr/>
          <a:lstStyle/>
          <a:p>
            <a:fld id="{AB1720D1-0423-4B95-AB9D-39ED462A4047}" type="slidenum">
              <a:rPr lang="en-MY" smtClean="0">
                <a:solidFill>
                  <a:prstClr val="black"/>
                </a:solidFill>
              </a:rPr>
              <a:pPr/>
              <a:t>1</a:t>
            </a:fld>
            <a:endParaRPr lang="en-MY">
              <a:solidFill>
                <a:prstClr val="black"/>
              </a:solidFill>
            </a:endParaRPr>
          </a:p>
        </p:txBody>
      </p:sp>
    </p:spTree>
    <p:extLst>
      <p:ext uri="{BB962C8B-B14F-4D97-AF65-F5344CB8AC3E}">
        <p14:creationId xmlns:p14="http://schemas.microsoft.com/office/powerpoint/2010/main" val="3244036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2100" dirty="0"/>
              <a:t>The concept of public-key cryptography </a:t>
            </a:r>
            <a:r>
              <a:rPr lang="en-IN" sz="2100" i="1" dirty="0">
                <a:solidFill>
                  <a:srgbClr val="0000FF"/>
                </a:solidFill>
              </a:rPr>
              <a:t>evolved from an attempt to attack two of the most difficult problems </a:t>
            </a:r>
            <a:r>
              <a:rPr lang="en-IN" sz="2100" dirty="0"/>
              <a:t>associated with symmetric encryption. </a:t>
            </a:r>
          </a:p>
          <a:p>
            <a:r>
              <a:rPr lang="en-IN" sz="2100" u="sng" dirty="0">
                <a:solidFill>
                  <a:srgbClr val="CC00CC"/>
                </a:solidFill>
              </a:rPr>
              <a:t>The first problem is that of key distribution</a:t>
            </a:r>
          </a:p>
          <a:p>
            <a:pPr lvl="1"/>
            <a:r>
              <a:rPr lang="en-IN" sz="2000" dirty="0"/>
              <a:t>key distribution under symmetric encryption requires either (1) that two communicants already share a key, which somehow has been distributed to them; or (2) the use of a key distribution </a:t>
            </a:r>
            <a:r>
              <a:rPr lang="en-IN" sz="2000" dirty="0" err="1"/>
              <a:t>center</a:t>
            </a:r>
            <a:r>
              <a:rPr lang="en-IN" sz="2000" dirty="0"/>
              <a:t>.</a:t>
            </a:r>
          </a:p>
          <a:p>
            <a:pPr marL="393192" lvl="1" indent="0">
              <a:buNone/>
            </a:pPr>
            <a:endParaRPr lang="en-IN" sz="2000" dirty="0"/>
          </a:p>
          <a:p>
            <a:pPr marL="274320" lvl="1" indent="-274320">
              <a:buClr>
                <a:schemeClr val="accent3"/>
              </a:buClr>
              <a:buSzPct val="95000"/>
            </a:pPr>
            <a:r>
              <a:rPr lang="en-IN" sz="2100" u="sng" dirty="0">
                <a:solidFill>
                  <a:srgbClr val="CC00CC"/>
                </a:solidFill>
              </a:rPr>
              <a:t>The second problem was that of </a:t>
            </a:r>
            <a:r>
              <a:rPr lang="en-IN" sz="2100" i="1" u="sng" dirty="0">
                <a:solidFill>
                  <a:srgbClr val="CC00CC"/>
                </a:solidFill>
              </a:rPr>
              <a:t>digital signatures. </a:t>
            </a:r>
          </a:p>
          <a:p>
            <a:pPr lvl="1"/>
            <a:r>
              <a:rPr lang="en-IN" sz="1900" dirty="0"/>
              <a:t>If the use of cryptography was to become widespread, not just in military situations but for commercial and private purposes, then electronic messages and documents would need the equivalent of signatures used in paper documents.</a:t>
            </a:r>
          </a:p>
          <a:p>
            <a:endParaRPr lang="en-US" dirty="0"/>
          </a:p>
        </p:txBody>
      </p:sp>
      <p:sp>
        <p:nvSpPr>
          <p:cNvPr id="4" name="Slide Number Placeholder 3"/>
          <p:cNvSpPr>
            <a:spLocks noGrp="1"/>
          </p:cNvSpPr>
          <p:nvPr>
            <p:ph type="sldNum" sz="quarter" idx="5"/>
          </p:nvPr>
        </p:nvSpPr>
        <p:spPr/>
        <p:txBody>
          <a:bodyPr/>
          <a:lstStyle/>
          <a:p>
            <a:fld id="{15547A84-5DA5-41DC-A9B4-109DC4B936AA}" type="slidenum">
              <a:rPr lang="en-US" smtClean="0"/>
              <a:t>4</a:t>
            </a:fld>
            <a:endParaRPr lang="en-US"/>
          </a:p>
        </p:txBody>
      </p:sp>
    </p:spTree>
    <p:extLst>
      <p:ext uri="{BB962C8B-B14F-4D97-AF65-F5344CB8AC3E}">
        <p14:creationId xmlns:p14="http://schemas.microsoft.com/office/powerpoint/2010/main" val="88537578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5800" y="1346947"/>
            <a:ext cx="7772400"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5800" y="4282763"/>
            <a:ext cx="7772400"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85800" y="1484779"/>
            <a:ext cx="7772400" cy="274320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a:grpSpLocks noChangeAspect="1"/>
          </p:cNvGrpSpPr>
          <p:nvPr/>
        </p:nvGrpSpPr>
        <p:grpSpPr>
          <a:xfrm>
            <a:off x="7234780" y="4107023"/>
            <a:ext cx="914400" cy="914400"/>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788670" y="1432223"/>
            <a:ext cx="7593330" cy="3035808"/>
          </a:xfrm>
        </p:spPr>
        <p:txBody>
          <a:bodyPr anchor="ctr">
            <a:noAutofit/>
          </a:bodyPr>
          <a:lstStyle>
            <a:lvl1pPr algn="l">
              <a:lnSpc>
                <a:spcPct val="80000"/>
              </a:lnSpc>
              <a:defRPr sz="6400" b="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802386" y="4389120"/>
            <a:ext cx="5918454" cy="1069848"/>
          </a:xfrm>
        </p:spPr>
        <p:txBody>
          <a:bodyPr>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A485184-F34F-4A54-83CF-3BEA5DD91D50}" type="datetime1">
              <a:rPr lang="en-IN" smtClean="0">
                <a:solidFill>
                  <a:prstClr val="black"/>
                </a:solidFill>
              </a:rPr>
              <a:pPr/>
              <a:t>10-02-2023</a:t>
            </a:fld>
            <a:endParaRPr lang="en-IN">
              <a:solidFill>
                <a:prstClr val="black"/>
              </a:solidFill>
            </a:endParaRPr>
          </a:p>
        </p:txBody>
      </p:sp>
      <p:sp>
        <p:nvSpPr>
          <p:cNvPr id="5" name="Footer Placeholder 4"/>
          <p:cNvSpPr>
            <a:spLocks noGrp="1"/>
          </p:cNvSpPr>
          <p:nvPr>
            <p:ph type="ftr" sz="quarter" idx="11"/>
          </p:nvPr>
        </p:nvSpPr>
        <p:spPr>
          <a:xfrm>
            <a:off x="812805" y="6272785"/>
            <a:ext cx="4745736" cy="365125"/>
          </a:xfrm>
        </p:spPr>
        <p:txBody>
          <a:bodyPr/>
          <a:lstStyle/>
          <a:p>
            <a:r>
              <a:rPr lang="en-IN">
                <a:solidFill>
                  <a:prstClr val="black"/>
                </a:solidFill>
              </a:rPr>
              <a:t>Introduction to Cryptography</a:t>
            </a:r>
          </a:p>
        </p:txBody>
      </p:sp>
      <p:sp>
        <p:nvSpPr>
          <p:cNvPr id="6" name="Slide Number Placeholder 5"/>
          <p:cNvSpPr>
            <a:spLocks noGrp="1"/>
          </p:cNvSpPr>
          <p:nvPr>
            <p:ph type="sldNum" sz="quarter" idx="12"/>
          </p:nvPr>
        </p:nvSpPr>
        <p:spPr>
          <a:xfrm>
            <a:off x="7244280" y="4227195"/>
            <a:ext cx="895401" cy="640080"/>
          </a:xfrm>
        </p:spPr>
        <p:txBody>
          <a:bodyPr/>
          <a:lstStyle>
            <a:lvl1pPr>
              <a:defRPr sz="2800" b="1"/>
            </a:lvl1pPr>
          </a:lstStyle>
          <a:p>
            <a:fld id="{618D404B-B0A2-4127-AE6C-9384039E00CE}" type="slidenum">
              <a:rPr lang="en-IN" smtClean="0">
                <a:solidFill>
                  <a:prstClr val="black"/>
                </a:solidFill>
              </a:rPr>
              <a:pPr/>
              <a:t>‹#›</a:t>
            </a:fld>
            <a:endParaRPr lang="en-IN">
              <a:solidFill>
                <a:prstClr val="black"/>
              </a:solidFill>
            </a:endParaRPr>
          </a:p>
        </p:txBody>
      </p:sp>
    </p:spTree>
    <p:extLst>
      <p:ext uri="{BB962C8B-B14F-4D97-AF65-F5344CB8AC3E}">
        <p14:creationId xmlns:p14="http://schemas.microsoft.com/office/powerpoint/2010/main" val="2064729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458B5B-5651-41BD-8991-659189C92871}" type="datetime1">
              <a:rPr lang="en-IN" smtClean="0">
                <a:solidFill>
                  <a:prstClr val="black">
                    <a:tint val="75000"/>
                  </a:prstClr>
                </a:solidFill>
              </a:rPr>
              <a:pPr/>
              <a:t>10-02-2023</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r>
              <a:rPr lang="en-IN">
                <a:solidFill>
                  <a:prstClr val="black">
                    <a:tint val="75000"/>
                  </a:prstClr>
                </a:solidFill>
              </a:rPr>
              <a:t>Introduction to Cryptography</a:t>
            </a:r>
          </a:p>
        </p:txBody>
      </p:sp>
      <p:sp>
        <p:nvSpPr>
          <p:cNvPr id="9" name="Slide Number Placeholder 8"/>
          <p:cNvSpPr>
            <a:spLocks noGrp="1"/>
          </p:cNvSpPr>
          <p:nvPr>
            <p:ph type="sldNum" sz="quarter" idx="12"/>
          </p:nvPr>
        </p:nvSpPr>
        <p:spPr/>
        <p:txBody>
          <a:body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77296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533400"/>
            <a:ext cx="1914525" cy="5638800"/>
          </a:xfrm>
        </p:spPr>
        <p:txBody>
          <a:bodyPr vert="eaVert"/>
          <a:lstStyle>
            <a:lvl1pPr>
              <a:defRPr b="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0100" y="533400"/>
            <a:ext cx="5629275"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B8E2AF-14E4-4F6A-9F1C-AEB04E6DF0D0}" type="datetime1">
              <a:rPr lang="en-IN" smtClean="0">
                <a:solidFill>
                  <a:prstClr val="black">
                    <a:tint val="75000"/>
                  </a:prstClr>
                </a:solidFill>
              </a:rPr>
              <a:pPr/>
              <a:t>10-02-2023</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r>
              <a:rPr lang="en-IN">
                <a:solidFill>
                  <a:prstClr val="black">
                    <a:tint val="75000"/>
                  </a:prstClr>
                </a:solidFill>
              </a:rPr>
              <a:t>Introduction to Cryptography</a:t>
            </a:r>
          </a:p>
        </p:txBody>
      </p:sp>
      <p:sp>
        <p:nvSpPr>
          <p:cNvPr id="9" name="Slide Number Placeholder 8"/>
          <p:cNvSpPr>
            <a:spLocks noGrp="1"/>
          </p:cNvSpPr>
          <p:nvPr>
            <p:ph type="sldNum" sz="quarter" idx="12"/>
          </p:nvPr>
        </p:nvSpPr>
        <p:spPr/>
        <p:txBody>
          <a:body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1700803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B638D47-13CA-4211-A2A4-AB7AD1E77CDB}" type="datetime1">
              <a:rPr lang="en-IN" smtClean="0">
                <a:solidFill>
                  <a:prstClr val="black"/>
                </a:solidFill>
              </a:rPr>
              <a:pPr/>
              <a:t>10-02-2023</a:t>
            </a:fld>
            <a:endParaRPr lang="en-IN">
              <a:solidFill>
                <a:prstClr val="black"/>
              </a:solidFill>
            </a:endParaRPr>
          </a:p>
        </p:txBody>
      </p:sp>
      <p:sp>
        <p:nvSpPr>
          <p:cNvPr id="8" name="Footer Placeholder 7"/>
          <p:cNvSpPr>
            <a:spLocks noGrp="1"/>
          </p:cNvSpPr>
          <p:nvPr>
            <p:ph type="ftr" sz="quarter" idx="11"/>
          </p:nvPr>
        </p:nvSpPr>
        <p:spPr/>
        <p:txBody>
          <a:bodyPr/>
          <a:lstStyle/>
          <a:p>
            <a:r>
              <a:rPr lang="en-IN">
                <a:solidFill>
                  <a:prstClr val="black"/>
                </a:solidFill>
              </a:rPr>
              <a:t>Introduction to Cryptography</a:t>
            </a:r>
          </a:p>
        </p:txBody>
      </p:sp>
      <p:sp>
        <p:nvSpPr>
          <p:cNvPr id="9" name="Slide Number Placeholder 8"/>
          <p:cNvSpPr>
            <a:spLocks noGrp="1"/>
          </p:cNvSpPr>
          <p:nvPr>
            <p:ph type="sldNum" sz="quarter" idx="12"/>
          </p:nvPr>
        </p:nvSpPr>
        <p:spPr/>
        <p:txBody>
          <a:bodyPr/>
          <a:lstStyle/>
          <a:p>
            <a:fld id="{618D404B-B0A2-4127-AE6C-9384039E00CE}" type="slidenum">
              <a:rPr lang="en-IN" smtClean="0">
                <a:solidFill>
                  <a:prstClr val="black"/>
                </a:solidFill>
              </a:rPr>
              <a:pPr/>
              <a:t>‹#›</a:t>
            </a:fld>
            <a:endParaRPr lang="en-IN">
              <a:solidFill>
                <a:prstClr val="black"/>
              </a:solidFill>
            </a:endParaRPr>
          </a:p>
        </p:txBody>
      </p:sp>
    </p:spTree>
    <p:extLst>
      <p:ext uri="{BB962C8B-B14F-4D97-AF65-F5344CB8AC3E}">
        <p14:creationId xmlns:p14="http://schemas.microsoft.com/office/powerpoint/2010/main" val="2107641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9144000" cy="194001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5346" y="1225296"/>
            <a:ext cx="6960870" cy="3520440"/>
          </a:xfrm>
        </p:spPr>
        <p:txBody>
          <a:bodyPr anchor="ctr">
            <a:normAutofit/>
          </a:bodyPr>
          <a:lstStyle>
            <a:lvl1pPr>
              <a:lnSpc>
                <a:spcPct val="80000"/>
              </a:lnSpc>
              <a:defRPr sz="6400" b="0"/>
            </a:lvl1pPr>
          </a:lstStyle>
          <a:p>
            <a:r>
              <a:rPr lang="en-US"/>
              <a:t>Click to edit Master title style</a:t>
            </a:r>
            <a:endParaRPr lang="en-US" dirty="0"/>
          </a:p>
        </p:txBody>
      </p:sp>
      <p:sp>
        <p:nvSpPr>
          <p:cNvPr id="3" name="Text Placeholder 2"/>
          <p:cNvSpPr>
            <a:spLocks noGrp="1"/>
          </p:cNvSpPr>
          <p:nvPr>
            <p:ph type="body" idx="1"/>
          </p:nvPr>
        </p:nvSpPr>
        <p:spPr>
          <a:xfrm>
            <a:off x="1624330" y="5020056"/>
            <a:ext cx="6789420" cy="1066800"/>
          </a:xfrm>
        </p:spPr>
        <p:txBody>
          <a:bodyPr anchor="t">
            <a:normAutofit/>
          </a:bodyPr>
          <a:lstStyle>
            <a:lvl1pPr marL="0" indent="0">
              <a:buNone/>
              <a:defRPr sz="1800" b="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445251" y="6272785"/>
            <a:ext cx="1983232" cy="365125"/>
          </a:xfrm>
        </p:spPr>
        <p:txBody>
          <a:bodyPr/>
          <a:lstStyle>
            <a:lvl1pPr>
              <a:defRPr>
                <a:solidFill>
                  <a:schemeClr val="accent1">
                    <a:lumMod val="50000"/>
                  </a:schemeClr>
                </a:solidFill>
              </a:defRPr>
            </a:lvl1pPr>
          </a:lstStyle>
          <a:p>
            <a:fld id="{3F855131-BB19-4F27-88B9-7F5535BD8511}" type="datetime1">
              <a:rPr lang="en-IN" smtClean="0">
                <a:solidFill>
                  <a:prstClr val="black">
                    <a:tint val="75000"/>
                  </a:prstClr>
                </a:solidFill>
              </a:rPr>
              <a:pPr/>
              <a:t>10-02-2023</a:t>
            </a:fld>
            <a:endParaRPr lang="en-IN">
              <a:solidFill>
                <a:prstClr val="black">
                  <a:tint val="75000"/>
                </a:prstClr>
              </a:solidFill>
            </a:endParaRPr>
          </a:p>
        </p:txBody>
      </p:sp>
      <p:sp>
        <p:nvSpPr>
          <p:cNvPr id="5" name="Footer Placeholder 4"/>
          <p:cNvSpPr>
            <a:spLocks noGrp="1"/>
          </p:cNvSpPr>
          <p:nvPr>
            <p:ph type="ftr" sz="quarter" idx="11"/>
          </p:nvPr>
        </p:nvSpPr>
        <p:spPr>
          <a:xfrm>
            <a:off x="1636099" y="6272784"/>
            <a:ext cx="4745736" cy="365125"/>
          </a:xfrm>
        </p:spPr>
        <p:txBody>
          <a:bodyPr/>
          <a:lstStyle>
            <a:lvl1pPr>
              <a:defRPr>
                <a:solidFill>
                  <a:schemeClr val="accent1">
                    <a:lumMod val="50000"/>
                  </a:schemeClr>
                </a:solidFill>
              </a:defRPr>
            </a:lvl1pPr>
          </a:lstStyle>
          <a:p>
            <a:r>
              <a:rPr lang="en-IN">
                <a:solidFill>
                  <a:prstClr val="black">
                    <a:tint val="75000"/>
                  </a:prstClr>
                </a:solidFill>
              </a:rPr>
              <a:t>Introduction to Cryptography</a:t>
            </a:r>
          </a:p>
        </p:txBody>
      </p:sp>
      <p:grpSp>
        <p:nvGrpSpPr>
          <p:cNvPr id="8" name="Group 7"/>
          <p:cNvGrpSpPr>
            <a:grpSpLocks noChangeAspect="1"/>
          </p:cNvGrpSpPr>
          <p:nvPr/>
        </p:nvGrpSpPr>
        <p:grpSpPr>
          <a:xfrm>
            <a:off x="633862" y="2430623"/>
            <a:ext cx="914400" cy="914400"/>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645450" y="2508607"/>
            <a:ext cx="891224" cy="720332"/>
          </a:xfrm>
        </p:spPr>
        <p:txBody>
          <a:bodyPr/>
          <a:lstStyle>
            <a:lvl1pPr>
              <a:defRPr sz="2800"/>
            </a:lvl1p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3701730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60"/>
            <a:ext cx="365760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92218" y="2194560"/>
            <a:ext cx="365760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9AD57C5-654A-4A23-98C6-7011F29FF7E3}" type="datetime1">
              <a:rPr lang="en-IN" smtClean="0">
                <a:solidFill>
                  <a:prstClr val="black">
                    <a:tint val="75000"/>
                  </a:prstClr>
                </a:solidFill>
              </a:rPr>
              <a:pPr/>
              <a:t>10-02-2023</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r>
              <a:rPr lang="en-IN">
                <a:solidFill>
                  <a:prstClr val="black">
                    <a:tint val="75000"/>
                  </a:prstClr>
                </a:solidFill>
              </a:rPr>
              <a:t>Introduction to Cryptography</a:t>
            </a:r>
          </a:p>
        </p:txBody>
      </p:sp>
      <p:sp>
        <p:nvSpPr>
          <p:cNvPr id="7" name="Slide Number Placeholder 6"/>
          <p:cNvSpPr>
            <a:spLocks noGrp="1"/>
          </p:cNvSpPr>
          <p:nvPr>
            <p:ph type="sldNum" sz="quarter" idx="12"/>
          </p:nvPr>
        </p:nvSpPr>
        <p:spPr/>
        <p:txBody>
          <a:body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405356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85800"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20793"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820793"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20D60D0-932F-497D-8068-2EAAF878985A}" type="datetime1">
              <a:rPr lang="en-IN" smtClean="0">
                <a:solidFill>
                  <a:prstClr val="black">
                    <a:tint val="75000"/>
                  </a:prstClr>
                </a:solidFill>
              </a:rPr>
              <a:pPr/>
              <a:t>10-02-2023</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r>
              <a:rPr lang="en-IN">
                <a:solidFill>
                  <a:prstClr val="black">
                    <a:tint val="75000"/>
                  </a:prstClr>
                </a:solidFill>
              </a:rPr>
              <a:t>Introduction to Cryptography</a:t>
            </a:r>
          </a:p>
        </p:txBody>
      </p:sp>
      <p:sp>
        <p:nvSpPr>
          <p:cNvPr id="9" name="Slide Number Placeholder 8"/>
          <p:cNvSpPr>
            <a:spLocks noGrp="1"/>
          </p:cNvSpPr>
          <p:nvPr>
            <p:ph type="sldNum" sz="quarter" idx="12"/>
          </p:nvPr>
        </p:nvSpPr>
        <p:spPr/>
        <p:txBody>
          <a:body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135159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accent1">
                    <a:lumMod val="50000"/>
                  </a:schemeClr>
                </a:solidFill>
              </a:defRPr>
            </a:lvl1pPr>
          </a:lstStyle>
          <a:p>
            <a:fld id="{D136125F-B6AF-4679-AD57-CF326E1A1FB1}" type="datetime1">
              <a:rPr lang="en-IN" smtClean="0">
                <a:solidFill>
                  <a:prstClr val="black">
                    <a:tint val="75000"/>
                  </a:prstClr>
                </a:solidFill>
              </a:rPr>
              <a:pPr/>
              <a:t>10-02-2023</a:t>
            </a:fld>
            <a:endParaRPr lang="en-IN">
              <a:solidFill>
                <a:prstClr val="black">
                  <a:tint val="75000"/>
                </a:prstClr>
              </a:solidFill>
            </a:endParaRPr>
          </a:p>
        </p:txBody>
      </p:sp>
      <p:sp>
        <p:nvSpPr>
          <p:cNvPr id="4" name="Footer Placeholder 3"/>
          <p:cNvSpPr>
            <a:spLocks noGrp="1"/>
          </p:cNvSpPr>
          <p:nvPr>
            <p:ph type="ftr" sz="quarter" idx="11"/>
          </p:nvPr>
        </p:nvSpPr>
        <p:spPr/>
        <p:txBody>
          <a:bodyPr/>
          <a:lstStyle>
            <a:lvl1pPr>
              <a:defRPr>
                <a:solidFill>
                  <a:schemeClr val="accent1">
                    <a:lumMod val="50000"/>
                  </a:schemeClr>
                </a:solidFill>
              </a:defRPr>
            </a:lvl1pPr>
          </a:lstStyle>
          <a:p>
            <a:r>
              <a:rPr lang="en-IN">
                <a:solidFill>
                  <a:prstClr val="black">
                    <a:tint val="75000"/>
                  </a:prstClr>
                </a:solidFill>
              </a:rPr>
              <a:t>Introduction to Cryptography</a:t>
            </a:r>
          </a:p>
        </p:txBody>
      </p:sp>
      <p:sp>
        <p:nvSpPr>
          <p:cNvPr id="5" name="Slide Number Placeholder 4"/>
          <p:cNvSpPr>
            <a:spLocks noGrp="1"/>
          </p:cNvSpPr>
          <p:nvPr>
            <p:ph type="sldNum" sz="quarter" idx="12"/>
          </p:nvPr>
        </p:nvSpPr>
        <p:spPr/>
        <p:txBody>
          <a:body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1729456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CE1107-EAEB-42FD-8F01-37B9AE1ECFD3}" type="datetime1">
              <a:rPr lang="en-IN" smtClean="0">
                <a:solidFill>
                  <a:prstClr val="black">
                    <a:tint val="75000"/>
                  </a:prstClr>
                </a:solidFill>
              </a:rPr>
              <a:pPr/>
              <a:t>10-02-2023</a:t>
            </a:fld>
            <a:endParaRPr lang="en-IN">
              <a:solidFill>
                <a:prstClr val="black">
                  <a:tint val="75000"/>
                </a:prstClr>
              </a:solidFill>
            </a:endParaRPr>
          </a:p>
        </p:txBody>
      </p:sp>
      <p:sp>
        <p:nvSpPr>
          <p:cNvPr id="3" name="Footer Placeholder 2"/>
          <p:cNvSpPr>
            <a:spLocks noGrp="1"/>
          </p:cNvSpPr>
          <p:nvPr>
            <p:ph type="ftr" sz="quarter" idx="11"/>
          </p:nvPr>
        </p:nvSpPr>
        <p:spPr/>
        <p:txBody>
          <a:bodyPr/>
          <a:lstStyle/>
          <a:p>
            <a:r>
              <a:rPr lang="en-IN">
                <a:solidFill>
                  <a:prstClr val="black">
                    <a:tint val="75000"/>
                  </a:prstClr>
                </a:solidFill>
              </a:rPr>
              <a:t>Introduction to Cryptography</a:t>
            </a:r>
          </a:p>
        </p:txBody>
      </p:sp>
      <p:sp>
        <p:nvSpPr>
          <p:cNvPr id="4" name="Slide Number Placeholder 3"/>
          <p:cNvSpPr>
            <a:spLocks noGrp="1"/>
          </p:cNvSpPr>
          <p:nvPr>
            <p:ph type="sldNum" sz="quarter" idx="12"/>
          </p:nvPr>
        </p:nvSpPr>
        <p:spPr/>
        <p:txBody>
          <a:body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19766694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6227806" y="1"/>
            <a:ext cx="2916194"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en-US"/>
              <a:t>Click to edit Master title style</a:t>
            </a:r>
            <a:endParaRPr lang="en-US" dirty="0"/>
          </a:p>
        </p:txBody>
      </p:sp>
      <p:sp>
        <p:nvSpPr>
          <p:cNvPr id="3" name="Content Placeholder 2"/>
          <p:cNvSpPr>
            <a:spLocks noGrp="1"/>
          </p:cNvSpPr>
          <p:nvPr>
            <p:ph idx="1"/>
          </p:nvPr>
        </p:nvSpPr>
        <p:spPr>
          <a:xfrm>
            <a:off x="628650" y="685800"/>
            <a:ext cx="5033772"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9" name="Date Placeholder 8"/>
          <p:cNvSpPr>
            <a:spLocks noGrp="1"/>
          </p:cNvSpPr>
          <p:nvPr>
            <p:ph type="dt" sz="half" idx="10"/>
          </p:nvPr>
        </p:nvSpPr>
        <p:spPr/>
        <p:txBody>
          <a:bodyPr/>
          <a:lstStyle/>
          <a:p>
            <a:fld id="{3DA9DFA9-0880-4CAD-8173-BFB29F05B436}" type="datetime1">
              <a:rPr lang="en-IN" smtClean="0">
                <a:solidFill>
                  <a:prstClr val="black">
                    <a:tint val="75000"/>
                  </a:prstClr>
                </a:solidFill>
              </a:rPr>
              <a:pPr/>
              <a:t>10-02-2023</a:t>
            </a:fld>
            <a:endParaRPr lang="en-IN">
              <a:solidFill>
                <a:prstClr val="black">
                  <a:tint val="75000"/>
                </a:prstClr>
              </a:solidFill>
            </a:endParaRPr>
          </a:p>
        </p:txBody>
      </p:sp>
      <p:sp>
        <p:nvSpPr>
          <p:cNvPr id="10" name="Footer Placeholder 9"/>
          <p:cNvSpPr>
            <a:spLocks noGrp="1"/>
          </p:cNvSpPr>
          <p:nvPr>
            <p:ph type="ftr" sz="quarter" idx="11"/>
          </p:nvPr>
        </p:nvSpPr>
        <p:spPr/>
        <p:txBody>
          <a:bodyPr/>
          <a:lstStyle/>
          <a:p>
            <a:r>
              <a:rPr lang="en-IN">
                <a:solidFill>
                  <a:prstClr val="black">
                    <a:tint val="75000"/>
                  </a:prstClr>
                </a:solidFill>
              </a:rPr>
              <a:t>Introduction to Cryptography</a:t>
            </a:r>
          </a:p>
        </p:txBody>
      </p:sp>
      <p:sp>
        <p:nvSpPr>
          <p:cNvPr id="11" name="Slide Number Placeholder 10"/>
          <p:cNvSpPr>
            <a:spLocks noGrp="1"/>
          </p:cNvSpPr>
          <p:nvPr>
            <p:ph type="sldNum" sz="quarter" idx="12"/>
          </p:nvPr>
        </p:nvSpPr>
        <p:spPr/>
        <p:txBody>
          <a:body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3766255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6227806" y="1"/>
            <a:ext cx="2916194"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6227805"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8" name="Date Placeholder 7"/>
          <p:cNvSpPr>
            <a:spLocks noGrp="1"/>
          </p:cNvSpPr>
          <p:nvPr>
            <p:ph type="dt" sz="half" idx="10"/>
          </p:nvPr>
        </p:nvSpPr>
        <p:spPr/>
        <p:txBody>
          <a:bodyPr/>
          <a:lstStyle/>
          <a:p>
            <a:fld id="{E2F2778B-6773-4E2E-B645-23D3E95337A9}" type="datetime1">
              <a:rPr lang="en-IN" smtClean="0">
                <a:solidFill>
                  <a:prstClr val="black">
                    <a:tint val="75000"/>
                  </a:prstClr>
                </a:solidFill>
              </a:rPr>
              <a:pPr/>
              <a:t>10-02-2023</a:t>
            </a:fld>
            <a:endParaRPr lang="en-IN">
              <a:solidFill>
                <a:prstClr val="black">
                  <a:tint val="75000"/>
                </a:prstClr>
              </a:solidFill>
            </a:endParaRPr>
          </a:p>
        </p:txBody>
      </p:sp>
      <p:sp>
        <p:nvSpPr>
          <p:cNvPr id="10" name="Slide Number Placeholder 9"/>
          <p:cNvSpPr>
            <a:spLocks noGrp="1"/>
          </p:cNvSpPr>
          <p:nvPr>
            <p:ph type="sldNum" sz="quarter" idx="12"/>
          </p:nvPr>
        </p:nvSpPr>
        <p:spPr/>
        <p:txBody>
          <a:body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2646971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2" name="Group 11"/>
          <p:cNvGrpSpPr/>
          <p:nvPr/>
        </p:nvGrpSpPr>
        <p:grpSpPr>
          <a:xfrm>
            <a:off x="8522664" y="6255258"/>
            <a:ext cx="393192" cy="393192"/>
            <a:chOff x="8532189" y="5068824"/>
            <a:chExt cx="393192" cy="393192"/>
          </a:xfrm>
        </p:grpSpPr>
        <p:sp>
          <p:nvSpPr>
            <p:cNvPr id="8" name="Oval 7"/>
            <p:cNvSpPr>
              <a:spLocks noChangeAspect="1"/>
            </p:cNvSpPr>
            <p:nvPr/>
          </p:nvSpPr>
          <p:spPr>
            <a:xfrm>
              <a:off x="8532189" y="5068824"/>
              <a:ext cx="393192" cy="393192"/>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2" name="Title Placeholder 1"/>
          <p:cNvSpPr>
            <a:spLocks noGrp="1"/>
          </p:cNvSpPr>
          <p:nvPr>
            <p:ph type="title"/>
          </p:nvPr>
        </p:nvSpPr>
        <p:spPr>
          <a:xfrm>
            <a:off x="685800" y="484632"/>
            <a:ext cx="7772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21408"/>
            <a:ext cx="7772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92368" y="6272785"/>
            <a:ext cx="2455164" cy="365125"/>
          </a:xfrm>
          <a:prstGeom prst="rect">
            <a:avLst/>
          </a:prstGeom>
        </p:spPr>
        <p:txBody>
          <a:bodyPr vert="horz" lIns="91440" tIns="45720" rIns="91440" bIns="45720" rtlCol="0" anchor="ctr"/>
          <a:lstStyle>
            <a:lvl1pPr algn="r">
              <a:defRPr sz="1000">
                <a:solidFill>
                  <a:schemeClr val="accent1">
                    <a:lumMod val="50000"/>
                  </a:schemeClr>
                </a:solidFill>
              </a:defRPr>
            </a:lvl1pPr>
          </a:lstStyle>
          <a:p>
            <a:fld id="{A35F44A0-C2B5-4F64-927E-48F1EBEA2908}" type="datetime1">
              <a:rPr lang="en-IN" smtClean="0">
                <a:solidFill>
                  <a:prstClr val="black">
                    <a:tint val="75000"/>
                  </a:prstClr>
                </a:solidFill>
              </a:rPr>
              <a:pPr/>
              <a:t>10-02-2023</a:t>
            </a:fld>
            <a:endParaRPr lang="en-IN">
              <a:solidFill>
                <a:prstClr val="black">
                  <a:tint val="75000"/>
                </a:prstClr>
              </a:solidFill>
            </a:endParaRPr>
          </a:p>
        </p:txBody>
      </p:sp>
      <p:sp>
        <p:nvSpPr>
          <p:cNvPr id="5" name="Footer Placeholder 4"/>
          <p:cNvSpPr>
            <a:spLocks noGrp="1"/>
          </p:cNvSpPr>
          <p:nvPr>
            <p:ph type="ftr" sz="quarter" idx="3"/>
          </p:nvPr>
        </p:nvSpPr>
        <p:spPr>
          <a:xfrm>
            <a:off x="685800" y="6272785"/>
            <a:ext cx="4745736" cy="365125"/>
          </a:xfrm>
          <a:prstGeom prst="rect">
            <a:avLst/>
          </a:prstGeom>
        </p:spPr>
        <p:txBody>
          <a:bodyPr vert="horz" lIns="91440" tIns="45720" rIns="91440" bIns="45720" rtlCol="0" anchor="ctr"/>
          <a:lstStyle>
            <a:lvl1pPr algn="l">
              <a:defRPr sz="1000">
                <a:solidFill>
                  <a:schemeClr val="accent1">
                    <a:lumMod val="50000"/>
                  </a:schemeClr>
                </a:solidFill>
              </a:defRPr>
            </a:lvl1pPr>
          </a:lstStyle>
          <a:p>
            <a:r>
              <a:rPr lang="en-IN">
                <a:solidFill>
                  <a:prstClr val="black">
                    <a:tint val="75000"/>
                  </a:prstClr>
                </a:solidFill>
              </a:rPr>
              <a:t>Introduction to Cryptography</a:t>
            </a:r>
          </a:p>
        </p:txBody>
      </p:sp>
      <p:sp>
        <p:nvSpPr>
          <p:cNvPr id="6" name="Slide Number Placeholder 5"/>
          <p:cNvSpPr>
            <a:spLocks noGrp="1"/>
          </p:cNvSpPr>
          <p:nvPr>
            <p:ph type="sldNum" sz="quarter" idx="4"/>
          </p:nvPr>
        </p:nvSpPr>
        <p:spPr>
          <a:xfrm>
            <a:off x="8483346" y="6272785"/>
            <a:ext cx="480060" cy="365125"/>
          </a:xfrm>
          <a:prstGeom prst="rect">
            <a:avLst/>
          </a:prstGeom>
        </p:spPr>
        <p:txBody>
          <a:bodyPr vert="horz" lIns="91440" tIns="45720" rIns="91440" bIns="45720" rtlCol="0" anchor="ctr"/>
          <a:lstStyle>
            <a:lvl1pPr algn="ctr">
              <a:defRPr sz="1100" b="1" spc="-70" baseline="0">
                <a:solidFill>
                  <a:srgbClr val="FFFFFF"/>
                </a:solidFill>
                <a:latin typeface="+mn-lt"/>
              </a:defRPr>
            </a:lvl1pPr>
          </a:lstStyle>
          <a:p>
            <a:fld id="{618D404B-B0A2-4127-AE6C-9384039E00CE}" type="slidenum">
              <a:rPr lang="en-IN" smtClean="0">
                <a:solidFill>
                  <a:prstClr val="black">
                    <a:tint val="75000"/>
                  </a:prstClr>
                </a:solidFill>
              </a:rPr>
              <a:pPr/>
              <a:t>‹#›</a:t>
            </a:fld>
            <a:endParaRPr lang="en-IN">
              <a:solidFill>
                <a:prstClr val="black">
                  <a:tint val="75000"/>
                </a:prstClr>
              </a:solidFill>
            </a:endParaRPr>
          </a:p>
        </p:txBody>
      </p:sp>
    </p:spTree>
    <p:extLst>
      <p:ext uri="{BB962C8B-B14F-4D97-AF65-F5344CB8AC3E}">
        <p14:creationId xmlns:p14="http://schemas.microsoft.com/office/powerpoint/2010/main" val="55114176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hdr="0" ftr="0" dt="0"/>
  <p:txStyles>
    <p:titleStyle>
      <a:lvl1pPr algn="l" defTabSz="914400" rtl="0" eaLnBrk="1" latinLnBrk="0" hangingPunct="1">
        <a:lnSpc>
          <a:spcPct val="90000"/>
        </a:lnSpc>
        <a:spcBef>
          <a:spcPct val="0"/>
        </a:spcBef>
        <a:buNone/>
        <a:defRPr sz="4200" b="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3D25154-9EF7-4C33-9AAC-7B3BE089FE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171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p:cNvSpPr>
            <a:spLocks noGrp="1"/>
          </p:cNvSpPr>
          <p:nvPr>
            <p:ph type="ctrTitle"/>
          </p:nvPr>
        </p:nvSpPr>
        <p:spPr>
          <a:xfrm>
            <a:off x="0" y="643468"/>
            <a:ext cx="9141714" cy="3592432"/>
          </a:xfrm>
        </p:spPr>
        <p:txBody>
          <a:bodyPr>
            <a:normAutofit/>
          </a:bodyPr>
          <a:lstStyle/>
          <a:p>
            <a:r>
              <a:rPr lang="en-IN" b="1" dirty="0"/>
              <a:t>Topic:</a:t>
            </a:r>
            <a:br>
              <a:rPr lang="en-IN" b="1"/>
            </a:br>
            <a:r>
              <a:rPr lang="en-IN" b="1"/>
              <a:t> </a:t>
            </a:r>
            <a:r>
              <a:rPr lang="en-IN" sz="5400" b="1"/>
              <a:t>Public </a:t>
            </a:r>
            <a:r>
              <a:rPr lang="en-IN" sz="5400" b="1" dirty="0"/>
              <a:t>Key Cryptography</a:t>
            </a:r>
            <a:endParaRPr lang="en-IN" b="1" dirty="0"/>
          </a:p>
        </p:txBody>
      </p:sp>
      <p:sp>
        <p:nvSpPr>
          <p:cNvPr id="10" name="Rectangle 9">
            <a:extLst>
              <a:ext uri="{FF2B5EF4-FFF2-40B4-BE49-F238E27FC236}">
                <a16:creationId xmlns:a16="http://schemas.microsoft.com/office/drawing/2014/main" id="{1604E8C0-C927-4C06-A96A-BF3323BA7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2000"/>
            <a:ext cx="9144000" cy="2295831"/>
          </a:xfrm>
          <a:prstGeom prst="rect">
            <a:avLst/>
          </a:prstGeom>
          <a:blipFill dpi="0" rotWithShape="1">
            <a:blip r:embed="rId3">
              <a:alphaModFix amt="85000"/>
              <a:lum bright="70000" contrast="-70000"/>
              <a:extLs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802386" y="4913336"/>
            <a:ext cx="5918454" cy="1069848"/>
          </a:xfrm>
        </p:spPr>
        <p:txBody>
          <a:bodyPr>
            <a:normAutofit/>
          </a:bodyPr>
          <a:lstStyle/>
          <a:p>
            <a:endParaRPr lang="en-IN" b="1" dirty="0">
              <a:solidFill>
                <a:srgbClr val="000000"/>
              </a:solidFill>
            </a:endParaRPr>
          </a:p>
          <a:p>
            <a:r>
              <a:rPr lang="en-IN" b="1" dirty="0">
                <a:solidFill>
                  <a:srgbClr val="000000"/>
                </a:solidFill>
              </a:rPr>
              <a:t>ITSY301- Introduction to Cryptography</a:t>
            </a:r>
            <a:br>
              <a:rPr lang="en-IN" b="1" dirty="0">
                <a:solidFill>
                  <a:srgbClr val="000000"/>
                </a:solidFill>
              </a:rPr>
            </a:br>
            <a:endParaRPr lang="en-IN" b="1" dirty="0">
              <a:solidFill>
                <a:srgbClr val="000000"/>
              </a:solidFill>
            </a:endParaRPr>
          </a:p>
        </p:txBody>
      </p:sp>
      <p:grpSp>
        <p:nvGrpSpPr>
          <p:cNvPr id="12" name="Group 11">
            <a:extLst>
              <a:ext uri="{FF2B5EF4-FFF2-40B4-BE49-F238E27FC236}">
                <a16:creationId xmlns:a16="http://schemas.microsoft.com/office/drawing/2014/main" id="{9DCECFD5-4C30-4892-9FF0-540E17955A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84192" y="5111496"/>
            <a:ext cx="810678" cy="1080902"/>
            <a:chOff x="10245590" y="5111496"/>
            <a:chExt cx="1080904" cy="1080902"/>
          </a:xfrm>
        </p:grpSpPr>
        <p:sp>
          <p:nvSpPr>
            <p:cNvPr id="5" name="Oval 12">
              <a:extLst>
                <a:ext uri="{FF2B5EF4-FFF2-40B4-BE49-F238E27FC236}">
                  <a16:creationId xmlns:a16="http://schemas.microsoft.com/office/drawing/2014/main" id="{95C67F70-EAFE-425C-8422-591620A96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5590" y="5111496"/>
              <a:ext cx="1080904" cy="1080902"/>
            </a:xfrm>
            <a:prstGeom prst="ellipse">
              <a:avLst/>
            </a:prstGeom>
            <a:blipFill dpi="0" rotWithShape="1">
              <a:blip r:embed="rId4">
                <a:duotone>
                  <a:schemeClr val="accent1">
                    <a:shade val="45000"/>
                    <a:satMod val="135000"/>
                  </a:schemeClr>
                  <a:prstClr val="white"/>
                </a:duotone>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4" name="Oval 13">
              <a:extLst>
                <a:ext uri="{FF2B5EF4-FFF2-40B4-BE49-F238E27FC236}">
                  <a16:creationId xmlns:a16="http://schemas.microsoft.com/office/drawing/2014/main" id="{D47FA16B-C217-4D91-84EA-5B0846BDD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53681" y="5219586"/>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2614882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700"/>
                                        <p:tgtEl>
                                          <p:spTgt spid="3">
                                            <p:txEl>
                                              <p:pRg st="1" end="1"/>
                                            </p:txEl>
                                          </p:spTgt>
                                        </p:tgtEl>
                                      </p:cBhvr>
                                    </p:animEffect>
                                  </p:childTnLst>
                                </p:cTn>
                              </p:par>
                              <p:par>
                                <p:cTn id="8" presetID="10" presetClass="entr" presetSubtype="0" fill="hold" grpId="0" nodeType="withEffect">
                                  <p:stCondLst>
                                    <p:cond delay="5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How asymmetric (public key) encryption work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80594" y="163920"/>
            <a:ext cx="8707438" cy="6530160"/>
          </a:xfrm>
        </p:spPr>
      </p:pic>
      <p:sp>
        <p:nvSpPr>
          <p:cNvPr id="4" name="Slide Number Placeholder 3"/>
          <p:cNvSpPr>
            <a:spLocks noGrp="1"/>
          </p:cNvSpPr>
          <p:nvPr>
            <p:ph type="sldNum" sz="quarter" idx="12"/>
          </p:nvPr>
        </p:nvSpPr>
        <p:spPr/>
        <p:txBody>
          <a:bodyPr/>
          <a:lstStyle/>
          <a:p>
            <a:fld id="{618D404B-B0A2-4127-AE6C-9384039E00CE}" type="slidenum">
              <a:rPr lang="en-IN" smtClean="0">
                <a:solidFill>
                  <a:prstClr val="black"/>
                </a:solidFill>
              </a:rPr>
              <a:pPr/>
              <a:t>10</a:t>
            </a:fld>
            <a:endParaRPr lang="en-IN">
              <a:solidFill>
                <a:prstClr val="black"/>
              </a:solidFill>
            </a:endParaRPr>
          </a:p>
        </p:txBody>
      </p:sp>
    </p:spTree>
    <p:extLst>
      <p:ext uri="{BB962C8B-B14F-4D97-AF65-F5344CB8AC3E}">
        <p14:creationId xmlns:p14="http://schemas.microsoft.com/office/powerpoint/2010/main" val="7817938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2590800"/>
            <a:ext cx="8224689" cy="4354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idx="1"/>
          </p:nvPr>
        </p:nvSpPr>
        <p:spPr>
          <a:xfrm>
            <a:off x="395536" y="476672"/>
            <a:ext cx="8424936" cy="5487888"/>
          </a:xfrm>
        </p:spPr>
        <p:txBody>
          <a:bodyPr>
            <a:normAutofit/>
          </a:bodyPr>
          <a:lstStyle/>
          <a:p>
            <a:r>
              <a:rPr lang="en-IN" sz="2400" dirty="0"/>
              <a:t>Important aspects of symmetric and public key encryption:…………</a:t>
            </a:r>
          </a:p>
          <a:p>
            <a:r>
              <a:rPr lang="en-IN" sz="2400" dirty="0"/>
              <a:t>To discriminate between the two, we refer to the key used in symmetric encryption as a </a:t>
            </a:r>
            <a:r>
              <a:rPr lang="en-IN" sz="2400" b="1" dirty="0"/>
              <a:t>secret key</a:t>
            </a:r>
            <a:r>
              <a:rPr lang="en-IN" sz="2400" dirty="0"/>
              <a:t>. The two keys used for asymmetric encryption are referred to as the </a:t>
            </a:r>
            <a:r>
              <a:rPr lang="en-IN" sz="2400" b="1" dirty="0"/>
              <a:t>public key </a:t>
            </a:r>
            <a:r>
              <a:rPr lang="en-IN" sz="2400" dirty="0"/>
              <a:t>and the </a:t>
            </a:r>
            <a:r>
              <a:rPr lang="en-IN" sz="2400" b="1" dirty="0"/>
              <a:t>private key</a:t>
            </a:r>
            <a:r>
              <a:rPr lang="en-IN" sz="2400" dirty="0"/>
              <a:t>.</a:t>
            </a:r>
          </a:p>
        </p:txBody>
      </p:sp>
    </p:spTree>
    <p:extLst>
      <p:ext uri="{BB962C8B-B14F-4D97-AF65-F5344CB8AC3E}">
        <p14:creationId xmlns:p14="http://schemas.microsoft.com/office/powerpoint/2010/main" val="24489062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941168"/>
            <a:ext cx="8229600" cy="1383432"/>
          </a:xfrm>
        </p:spPr>
        <p:txBody>
          <a:bodyPr/>
          <a:lstStyle/>
          <a:p>
            <a:r>
              <a:rPr lang="en-IN" dirty="0"/>
              <a:t>There is some source A that produces a message in plaintext, </a:t>
            </a:r>
            <a:r>
              <a:rPr lang="en-IN" i="1" dirty="0"/>
              <a:t>X </a:t>
            </a:r>
            <a:r>
              <a:rPr lang="en-IN" dirty="0"/>
              <a:t>= [</a:t>
            </a:r>
            <a:r>
              <a:rPr lang="en-IN" i="1" dirty="0"/>
              <a:t>X</a:t>
            </a:r>
            <a:r>
              <a:rPr lang="en-IN" baseline="-25000" dirty="0"/>
              <a:t>1</a:t>
            </a:r>
            <a:r>
              <a:rPr lang="en-IN" dirty="0"/>
              <a:t>, </a:t>
            </a:r>
            <a:r>
              <a:rPr lang="en-IN" i="1" dirty="0"/>
              <a:t>X</a:t>
            </a:r>
            <a:r>
              <a:rPr lang="en-IN" baseline="-25000" dirty="0"/>
              <a:t>2</a:t>
            </a:r>
            <a:r>
              <a:rPr lang="en-IN" dirty="0"/>
              <a:t>, . . . ,X</a:t>
            </a:r>
            <a:r>
              <a:rPr lang="en-IN" i="1" baseline="-25000" dirty="0"/>
              <a:t>M</a:t>
            </a:r>
            <a:r>
              <a:rPr lang="en-IN" dirty="0"/>
              <a:t>].</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1038"/>
            <a:ext cx="9144000" cy="421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62751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4704"/>
            <a:ext cx="8229600" cy="5559896"/>
          </a:xfrm>
        </p:spPr>
        <p:txBody>
          <a:bodyPr>
            <a:normAutofit/>
          </a:bodyPr>
          <a:lstStyle/>
          <a:p>
            <a:r>
              <a:rPr lang="en-IN" sz="2400" dirty="0">
                <a:solidFill>
                  <a:srgbClr val="660066"/>
                </a:solidFill>
              </a:rPr>
              <a:t>The </a:t>
            </a:r>
            <a:r>
              <a:rPr lang="en-IN" sz="2400" b="1" i="1" dirty="0">
                <a:solidFill>
                  <a:srgbClr val="660066"/>
                </a:solidFill>
                <a:effectLst>
                  <a:outerShdw blurRad="38100" dist="38100" dir="2700000" algn="tl">
                    <a:srgbClr val="000000">
                      <a:alpha val="43137"/>
                    </a:srgbClr>
                  </a:outerShdw>
                </a:effectLst>
              </a:rPr>
              <a:t>M</a:t>
            </a:r>
            <a:r>
              <a:rPr lang="en-IN" sz="2400" i="1" dirty="0">
                <a:solidFill>
                  <a:srgbClr val="660066"/>
                </a:solidFill>
              </a:rPr>
              <a:t> </a:t>
            </a:r>
            <a:r>
              <a:rPr lang="en-IN" sz="2400" dirty="0">
                <a:solidFill>
                  <a:srgbClr val="660066"/>
                </a:solidFill>
              </a:rPr>
              <a:t>elements of </a:t>
            </a:r>
            <a:r>
              <a:rPr lang="en-IN" sz="2400" b="1" i="1" dirty="0">
                <a:solidFill>
                  <a:srgbClr val="660066"/>
                </a:solidFill>
              </a:rPr>
              <a:t>X</a:t>
            </a:r>
            <a:r>
              <a:rPr lang="en-IN" sz="2400" i="1" dirty="0">
                <a:solidFill>
                  <a:srgbClr val="660066"/>
                </a:solidFill>
              </a:rPr>
              <a:t> </a:t>
            </a:r>
            <a:r>
              <a:rPr lang="en-IN" sz="2400" dirty="0">
                <a:solidFill>
                  <a:srgbClr val="660066"/>
                </a:solidFill>
              </a:rPr>
              <a:t>are letters in some finite alphabet. </a:t>
            </a:r>
          </a:p>
          <a:p>
            <a:r>
              <a:rPr lang="en-IN" sz="2400" dirty="0"/>
              <a:t>The message is intended for destination </a:t>
            </a:r>
            <a:r>
              <a:rPr lang="en-IN" sz="2400" b="1" dirty="0">
                <a:solidFill>
                  <a:srgbClr val="660066"/>
                </a:solidFill>
              </a:rPr>
              <a:t>B</a:t>
            </a:r>
            <a:r>
              <a:rPr lang="en-IN" sz="2400" dirty="0"/>
              <a:t>. </a:t>
            </a:r>
          </a:p>
          <a:p>
            <a:r>
              <a:rPr lang="en-IN" sz="2400" b="1" dirty="0">
                <a:solidFill>
                  <a:srgbClr val="660066"/>
                </a:solidFill>
              </a:rPr>
              <a:t>B</a:t>
            </a:r>
            <a:r>
              <a:rPr lang="en-IN" sz="2400" dirty="0"/>
              <a:t> generates a related pair of keys: a public key, </a:t>
            </a:r>
            <a:r>
              <a:rPr lang="en-IN" sz="2400" i="1" dirty="0"/>
              <a:t>PU</a:t>
            </a:r>
            <a:r>
              <a:rPr lang="en-IN" sz="2400" i="1" baseline="-25000" dirty="0"/>
              <a:t>b</a:t>
            </a:r>
            <a:r>
              <a:rPr lang="en-IN" sz="2400" dirty="0"/>
              <a:t>, and a private key, </a:t>
            </a:r>
            <a:r>
              <a:rPr lang="en-IN" sz="2400" i="1" dirty="0"/>
              <a:t>PR</a:t>
            </a:r>
            <a:r>
              <a:rPr lang="en-IN" sz="2400" i="1" baseline="-25000" dirty="0"/>
              <a:t>b</a:t>
            </a:r>
            <a:r>
              <a:rPr lang="en-IN" sz="2400" dirty="0"/>
              <a:t>. </a:t>
            </a:r>
          </a:p>
          <a:p>
            <a:pPr marL="0" indent="0">
              <a:buNone/>
            </a:pPr>
            <a:r>
              <a:rPr lang="en-IN" sz="2400" i="1" dirty="0"/>
              <a:t>  </a:t>
            </a:r>
            <a:r>
              <a:rPr lang="en-IN" sz="2400" i="1" dirty="0" err="1"/>
              <a:t>PR</a:t>
            </a:r>
            <a:r>
              <a:rPr lang="en-IN" sz="2400" i="1" baseline="-25000" dirty="0" err="1"/>
              <a:t>b</a:t>
            </a:r>
            <a:r>
              <a:rPr lang="en-IN" sz="2400" i="1" dirty="0"/>
              <a:t> </a:t>
            </a:r>
            <a:r>
              <a:rPr lang="en-IN" sz="2400" dirty="0"/>
              <a:t>is known only to B, whereas </a:t>
            </a:r>
            <a:r>
              <a:rPr lang="en-IN" sz="2400" i="1" dirty="0"/>
              <a:t>PU</a:t>
            </a:r>
            <a:r>
              <a:rPr lang="en-IN" sz="2400" i="1" baseline="-25000" dirty="0"/>
              <a:t>b</a:t>
            </a:r>
            <a:r>
              <a:rPr lang="en-IN" sz="2400" i="1" dirty="0"/>
              <a:t> </a:t>
            </a:r>
            <a:r>
              <a:rPr lang="en-IN" sz="2400" dirty="0"/>
              <a:t>is publicly available and therefore accessible by </a:t>
            </a:r>
            <a:r>
              <a:rPr lang="en-IN" sz="2400" b="1" dirty="0">
                <a:solidFill>
                  <a:srgbClr val="660066"/>
                </a:solidFill>
              </a:rPr>
              <a:t>A</a:t>
            </a:r>
            <a:r>
              <a:rPr lang="en-IN" sz="2400" dirty="0"/>
              <a:t>.</a:t>
            </a:r>
          </a:p>
          <a:p>
            <a:r>
              <a:rPr lang="en-IN" sz="2400" dirty="0"/>
              <a:t>With the message </a:t>
            </a:r>
            <a:r>
              <a:rPr lang="en-IN" sz="2400" b="1" i="1" dirty="0">
                <a:solidFill>
                  <a:srgbClr val="660066"/>
                </a:solidFill>
              </a:rPr>
              <a:t>X</a:t>
            </a:r>
            <a:r>
              <a:rPr lang="en-IN" sz="2400" i="1" dirty="0"/>
              <a:t> </a:t>
            </a:r>
            <a:r>
              <a:rPr lang="en-IN" sz="2400" dirty="0"/>
              <a:t>and the encryption key </a:t>
            </a:r>
            <a:r>
              <a:rPr lang="en-IN" sz="2400" i="1" dirty="0"/>
              <a:t>PU</a:t>
            </a:r>
            <a:r>
              <a:rPr lang="en-IN" sz="2400" i="1" baseline="-25000" dirty="0"/>
              <a:t>b</a:t>
            </a:r>
            <a:r>
              <a:rPr lang="en-IN" sz="2400" i="1" dirty="0"/>
              <a:t> </a:t>
            </a:r>
            <a:r>
              <a:rPr lang="en-IN" sz="2400" dirty="0"/>
              <a:t>as input, </a:t>
            </a:r>
          </a:p>
          <a:p>
            <a:pPr marL="0" indent="0">
              <a:buNone/>
            </a:pPr>
            <a:r>
              <a:rPr lang="en-IN" sz="2400" b="1" dirty="0">
                <a:solidFill>
                  <a:srgbClr val="660066"/>
                </a:solidFill>
              </a:rPr>
              <a:t>A forms the </a:t>
            </a:r>
            <a:r>
              <a:rPr lang="es-ES" sz="2400" b="1" dirty="0">
                <a:solidFill>
                  <a:srgbClr val="660066"/>
                </a:solidFill>
              </a:rPr>
              <a:t>ciphertext </a:t>
            </a:r>
            <a:r>
              <a:rPr lang="es-ES" sz="2400" b="1" i="1" dirty="0">
                <a:solidFill>
                  <a:srgbClr val="660066"/>
                </a:solidFill>
              </a:rPr>
              <a:t>Y </a:t>
            </a:r>
            <a:r>
              <a:rPr lang="es-ES" sz="2400" b="1" dirty="0">
                <a:solidFill>
                  <a:srgbClr val="660066"/>
                </a:solidFill>
              </a:rPr>
              <a:t>= [</a:t>
            </a:r>
            <a:r>
              <a:rPr lang="es-ES" sz="2400" b="1" i="1" dirty="0">
                <a:solidFill>
                  <a:srgbClr val="660066"/>
                </a:solidFill>
              </a:rPr>
              <a:t>Y</a:t>
            </a:r>
            <a:r>
              <a:rPr lang="es-ES" sz="2400" b="1" baseline="-25000" dirty="0">
                <a:solidFill>
                  <a:srgbClr val="660066"/>
                </a:solidFill>
              </a:rPr>
              <a:t>1</a:t>
            </a:r>
            <a:r>
              <a:rPr lang="es-ES" sz="2400" b="1" dirty="0">
                <a:solidFill>
                  <a:srgbClr val="660066"/>
                </a:solidFill>
              </a:rPr>
              <a:t>, </a:t>
            </a:r>
            <a:r>
              <a:rPr lang="es-ES" sz="2400" b="1" i="1" dirty="0">
                <a:solidFill>
                  <a:srgbClr val="660066"/>
                </a:solidFill>
              </a:rPr>
              <a:t>Y</a:t>
            </a:r>
            <a:r>
              <a:rPr lang="es-ES" sz="2400" b="1" baseline="-25000" dirty="0">
                <a:solidFill>
                  <a:srgbClr val="660066"/>
                </a:solidFill>
              </a:rPr>
              <a:t>2</a:t>
            </a:r>
            <a:r>
              <a:rPr lang="es-ES" sz="2400" b="1" dirty="0">
                <a:solidFill>
                  <a:srgbClr val="660066"/>
                </a:solidFill>
              </a:rPr>
              <a:t>, . . . , </a:t>
            </a:r>
            <a:r>
              <a:rPr lang="es-ES" sz="2400" b="1" i="1" dirty="0">
                <a:solidFill>
                  <a:srgbClr val="660066"/>
                </a:solidFill>
              </a:rPr>
              <a:t>Y</a:t>
            </a:r>
            <a:r>
              <a:rPr lang="es-ES" sz="2400" b="1" i="1" baseline="-25000" dirty="0">
                <a:solidFill>
                  <a:srgbClr val="660066"/>
                </a:solidFill>
              </a:rPr>
              <a:t>N</a:t>
            </a:r>
            <a:r>
              <a:rPr lang="es-ES" sz="2400" b="1" dirty="0">
                <a:solidFill>
                  <a:srgbClr val="660066"/>
                </a:solidFill>
              </a:rPr>
              <a:t>]:   </a:t>
            </a:r>
          </a:p>
          <a:p>
            <a:pPr marL="0" indent="0">
              <a:buNone/>
            </a:pPr>
            <a:r>
              <a:rPr lang="es-ES" sz="2400" b="1" dirty="0">
                <a:solidFill>
                  <a:srgbClr val="660066"/>
                </a:solidFill>
              </a:rPr>
              <a:t>                        </a:t>
            </a:r>
            <a:r>
              <a:rPr lang="en-IN" sz="2400" b="1" i="1" dirty="0">
                <a:solidFill>
                  <a:srgbClr val="660066"/>
                </a:solidFill>
              </a:rPr>
              <a:t>Y </a:t>
            </a:r>
            <a:r>
              <a:rPr lang="en-IN" sz="2400" b="1" dirty="0">
                <a:solidFill>
                  <a:srgbClr val="660066"/>
                </a:solidFill>
              </a:rPr>
              <a:t>= E(</a:t>
            </a:r>
            <a:r>
              <a:rPr lang="en-IN" sz="2400" b="1" i="1" dirty="0">
                <a:solidFill>
                  <a:srgbClr val="660066"/>
                </a:solidFill>
              </a:rPr>
              <a:t>PU</a:t>
            </a:r>
            <a:r>
              <a:rPr lang="en-IN" sz="2400" b="1" i="1" baseline="-25000" dirty="0">
                <a:solidFill>
                  <a:srgbClr val="660066"/>
                </a:solidFill>
              </a:rPr>
              <a:t>b</a:t>
            </a:r>
            <a:r>
              <a:rPr lang="en-IN" sz="2400" b="1" dirty="0">
                <a:solidFill>
                  <a:srgbClr val="660066"/>
                </a:solidFill>
              </a:rPr>
              <a:t>, </a:t>
            </a:r>
            <a:r>
              <a:rPr lang="en-IN" sz="2400" b="1" i="1" dirty="0">
                <a:solidFill>
                  <a:srgbClr val="660066"/>
                </a:solidFill>
              </a:rPr>
              <a:t>X</a:t>
            </a:r>
            <a:r>
              <a:rPr lang="en-IN" sz="2400" b="1" dirty="0">
                <a:solidFill>
                  <a:srgbClr val="660066"/>
                </a:solidFill>
              </a:rPr>
              <a:t>)</a:t>
            </a:r>
          </a:p>
          <a:p>
            <a:r>
              <a:rPr lang="en-IN" sz="2200" dirty="0">
                <a:solidFill>
                  <a:srgbClr val="C00000"/>
                </a:solidFill>
                <a:effectLst>
                  <a:outerShdw blurRad="38100" dist="38100" dir="2700000" algn="tl">
                    <a:srgbClr val="000000">
                      <a:alpha val="43137"/>
                    </a:srgbClr>
                  </a:outerShdw>
                </a:effectLst>
              </a:rPr>
              <a:t>The intended receiver, in possession of the matching private key, is able to invert the transformation:</a:t>
            </a:r>
          </a:p>
          <a:p>
            <a:pPr marL="0" indent="0">
              <a:buNone/>
            </a:pPr>
            <a:r>
              <a:rPr lang="en-IN" sz="2400" i="1" dirty="0"/>
              <a:t>		</a:t>
            </a:r>
            <a:r>
              <a:rPr lang="en-IN" sz="2400" b="1" i="1" dirty="0">
                <a:solidFill>
                  <a:srgbClr val="CC00CC"/>
                </a:solidFill>
              </a:rPr>
              <a:t>X </a:t>
            </a:r>
            <a:r>
              <a:rPr lang="en-IN" sz="2400" b="1" dirty="0">
                <a:solidFill>
                  <a:srgbClr val="CC00CC"/>
                </a:solidFill>
              </a:rPr>
              <a:t>= D(</a:t>
            </a:r>
            <a:r>
              <a:rPr lang="en-IN" sz="2400" b="1" i="1" dirty="0">
                <a:solidFill>
                  <a:srgbClr val="CC00CC"/>
                </a:solidFill>
              </a:rPr>
              <a:t>PR</a:t>
            </a:r>
            <a:r>
              <a:rPr lang="en-IN" sz="2400" b="1" i="1" baseline="-25000" dirty="0">
                <a:solidFill>
                  <a:srgbClr val="CC00CC"/>
                </a:solidFill>
              </a:rPr>
              <a:t>b</a:t>
            </a:r>
            <a:r>
              <a:rPr lang="en-IN" sz="2400" b="1" dirty="0">
                <a:solidFill>
                  <a:srgbClr val="CC00CC"/>
                </a:solidFill>
              </a:rPr>
              <a:t>, </a:t>
            </a:r>
            <a:r>
              <a:rPr lang="en-IN" sz="2400" b="1" i="1" dirty="0">
                <a:solidFill>
                  <a:srgbClr val="CC00CC"/>
                </a:solidFill>
              </a:rPr>
              <a:t>Y</a:t>
            </a:r>
            <a:r>
              <a:rPr lang="en-IN" sz="2400" b="1" dirty="0">
                <a:solidFill>
                  <a:srgbClr val="CC00CC"/>
                </a:solidFill>
              </a:rPr>
              <a:t>)</a:t>
            </a:r>
          </a:p>
        </p:txBody>
      </p:sp>
    </p:spTree>
    <p:extLst>
      <p:ext uri="{BB962C8B-B14F-4D97-AF65-F5344CB8AC3E}">
        <p14:creationId xmlns:p14="http://schemas.microsoft.com/office/powerpoint/2010/main" val="3136452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81128"/>
            <a:ext cx="8229600" cy="1743472"/>
          </a:xfrm>
        </p:spPr>
        <p:txBody>
          <a:bodyPr>
            <a:normAutofit/>
          </a:bodyPr>
          <a:lstStyle/>
          <a:p>
            <a:r>
              <a:rPr lang="en-IN" dirty="0"/>
              <a:t>Above figure show the use of public-key encryption to provide authentication:</a:t>
            </a:r>
          </a:p>
          <a:p>
            <a:pPr marL="0" indent="0">
              <a:buNone/>
            </a:pPr>
            <a:r>
              <a:rPr lang="en-IN" b="1" i="1" dirty="0">
                <a:solidFill>
                  <a:srgbClr val="C00000"/>
                </a:solidFill>
              </a:rPr>
              <a:t>	Y </a:t>
            </a:r>
            <a:r>
              <a:rPr lang="en-IN" b="1" dirty="0">
                <a:solidFill>
                  <a:srgbClr val="C00000"/>
                </a:solidFill>
              </a:rPr>
              <a:t>= E(</a:t>
            </a:r>
            <a:r>
              <a:rPr lang="en-IN" b="1" i="1" dirty="0">
                <a:solidFill>
                  <a:srgbClr val="C00000"/>
                </a:solidFill>
              </a:rPr>
              <a:t>PR</a:t>
            </a:r>
            <a:r>
              <a:rPr lang="en-IN" b="1" i="1" baseline="-25000" dirty="0">
                <a:solidFill>
                  <a:srgbClr val="C00000"/>
                </a:solidFill>
              </a:rPr>
              <a:t>a</a:t>
            </a:r>
            <a:r>
              <a:rPr lang="en-IN" b="1" dirty="0">
                <a:solidFill>
                  <a:srgbClr val="C00000"/>
                </a:solidFill>
              </a:rPr>
              <a:t>, </a:t>
            </a:r>
            <a:r>
              <a:rPr lang="en-IN" b="1" i="1" dirty="0">
                <a:solidFill>
                  <a:srgbClr val="C00000"/>
                </a:solidFill>
              </a:rPr>
              <a:t>X</a:t>
            </a:r>
            <a:r>
              <a:rPr lang="en-IN" b="1" dirty="0">
                <a:solidFill>
                  <a:srgbClr val="C00000"/>
                </a:solidFill>
              </a:rPr>
              <a:t>)</a:t>
            </a:r>
          </a:p>
          <a:p>
            <a:pPr marL="0" indent="0">
              <a:buNone/>
            </a:pPr>
            <a:r>
              <a:rPr lang="en-IN" b="1" i="1" dirty="0">
                <a:solidFill>
                  <a:srgbClr val="C00000"/>
                </a:solidFill>
              </a:rPr>
              <a:t>	X </a:t>
            </a:r>
            <a:r>
              <a:rPr lang="en-IN" b="1" dirty="0">
                <a:solidFill>
                  <a:srgbClr val="C00000"/>
                </a:solidFill>
              </a:rPr>
              <a:t>= D(</a:t>
            </a:r>
            <a:r>
              <a:rPr lang="en-IN" b="1" i="1" dirty="0">
                <a:solidFill>
                  <a:srgbClr val="C00000"/>
                </a:solidFill>
              </a:rPr>
              <a:t>PU</a:t>
            </a:r>
            <a:r>
              <a:rPr lang="en-IN" b="1" i="1" baseline="-25000" dirty="0">
                <a:solidFill>
                  <a:srgbClr val="C00000"/>
                </a:solidFill>
              </a:rPr>
              <a:t>a</a:t>
            </a:r>
            <a:r>
              <a:rPr lang="en-IN" b="1" dirty="0">
                <a:solidFill>
                  <a:srgbClr val="C00000"/>
                </a:solidFill>
              </a:rPr>
              <a:t>, </a:t>
            </a:r>
            <a:r>
              <a:rPr lang="en-IN" b="1" i="1" dirty="0">
                <a:solidFill>
                  <a:srgbClr val="C00000"/>
                </a:solidFill>
              </a:rPr>
              <a:t>Y</a:t>
            </a:r>
            <a:r>
              <a:rPr lang="en-IN" b="1" dirty="0">
                <a:solidFill>
                  <a:srgbClr val="C00000"/>
                </a:solidFill>
              </a:rPr>
              <a:t>) </a:t>
            </a: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668"/>
            <a:ext cx="9144000" cy="41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87806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36712"/>
            <a:ext cx="8229600" cy="5487888"/>
          </a:xfrm>
        </p:spPr>
        <p:txBody>
          <a:bodyPr>
            <a:normAutofit/>
          </a:bodyPr>
          <a:lstStyle/>
          <a:p>
            <a:pPr marL="0" indent="0">
              <a:buNone/>
            </a:pPr>
            <a:r>
              <a:rPr lang="en-IN" sz="2400" b="1" u="sng" dirty="0">
                <a:solidFill>
                  <a:srgbClr val="C00000"/>
                </a:solidFill>
              </a:rPr>
              <a:t>In this case, </a:t>
            </a:r>
          </a:p>
          <a:p>
            <a:r>
              <a:rPr lang="en-IN" sz="2400" dirty="0">
                <a:solidFill>
                  <a:srgbClr val="660066"/>
                </a:solidFill>
              </a:rPr>
              <a:t>A prepares a message to B and encrypts it using A’s private key before transmitting it. </a:t>
            </a:r>
          </a:p>
          <a:p>
            <a:r>
              <a:rPr lang="en-IN" sz="2400" dirty="0">
                <a:solidFill>
                  <a:srgbClr val="FF0000"/>
                </a:solidFill>
              </a:rPr>
              <a:t>B can decrypt the message using A’s public key. </a:t>
            </a:r>
          </a:p>
          <a:p>
            <a:r>
              <a:rPr lang="en-IN" sz="2400" dirty="0">
                <a:solidFill>
                  <a:srgbClr val="0000FF"/>
                </a:solidFill>
              </a:rPr>
              <a:t>Because the message was encrypted using A’s private key, only A could have prepared the message. </a:t>
            </a:r>
          </a:p>
          <a:p>
            <a:r>
              <a:rPr lang="en-IN" sz="2400" u="sng" dirty="0">
                <a:solidFill>
                  <a:srgbClr val="CC00CC"/>
                </a:solidFill>
              </a:rPr>
              <a:t>Therefore, the entire encrypted message serves as a </a:t>
            </a:r>
            <a:r>
              <a:rPr lang="en-IN" sz="2400" b="1" u="sng" dirty="0">
                <a:solidFill>
                  <a:srgbClr val="CC00CC"/>
                </a:solidFill>
              </a:rPr>
              <a:t>digital signature</a:t>
            </a:r>
            <a:r>
              <a:rPr lang="en-IN" sz="2400" u="sng" dirty="0">
                <a:solidFill>
                  <a:srgbClr val="CC00CC"/>
                </a:solidFill>
              </a:rPr>
              <a:t>. </a:t>
            </a:r>
          </a:p>
          <a:p>
            <a:r>
              <a:rPr lang="en-IN" sz="2400" dirty="0"/>
              <a:t>In addition, </a:t>
            </a:r>
            <a:r>
              <a:rPr lang="en-IN" sz="2400" u="sng" dirty="0">
                <a:solidFill>
                  <a:srgbClr val="0000FF"/>
                </a:solidFill>
              </a:rPr>
              <a:t>it is impossible to alter the message without access to A’s private key, so the message is authenticated both in terms of source and in terms of data integrity.</a:t>
            </a:r>
          </a:p>
        </p:txBody>
      </p:sp>
    </p:spTree>
    <p:extLst>
      <p:ext uri="{BB962C8B-B14F-4D97-AF65-F5344CB8AC3E}">
        <p14:creationId xmlns:p14="http://schemas.microsoft.com/office/powerpoint/2010/main" val="1522742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1D4A8-FF55-F479-CC85-4DA7C1F27368}"/>
              </a:ext>
            </a:extLst>
          </p:cNvPr>
          <p:cNvSpPr>
            <a:spLocks noGrp="1"/>
          </p:cNvSpPr>
          <p:nvPr>
            <p:ph type="title"/>
          </p:nvPr>
        </p:nvSpPr>
        <p:spPr>
          <a:xfrm>
            <a:off x="685800" y="484632"/>
            <a:ext cx="7772400" cy="963168"/>
          </a:xfrm>
        </p:spPr>
        <p:txBody>
          <a:bodyPr>
            <a:noAutofit/>
          </a:bodyPr>
          <a:lstStyle/>
          <a:p>
            <a:r>
              <a:rPr lang="en-US" sz="3200" spc="15" dirty="0">
                <a:solidFill>
                  <a:schemeClr val="tx1"/>
                </a:solidFill>
                <a:cs typeface="Microsoft Sans Serif"/>
              </a:rPr>
              <a:t>Asymmetric</a:t>
            </a:r>
            <a:r>
              <a:rPr lang="en-US" sz="3200" spc="25" dirty="0">
                <a:solidFill>
                  <a:schemeClr val="tx1"/>
                </a:solidFill>
                <a:cs typeface="Microsoft Sans Serif"/>
              </a:rPr>
              <a:t> </a:t>
            </a:r>
            <a:r>
              <a:rPr lang="en-US" sz="3200" spc="10" dirty="0">
                <a:solidFill>
                  <a:schemeClr val="tx1"/>
                </a:solidFill>
                <a:cs typeface="Microsoft Sans Serif"/>
              </a:rPr>
              <a:t>cryptography</a:t>
            </a:r>
            <a:r>
              <a:rPr lang="en-US" sz="3200" spc="30" dirty="0">
                <a:solidFill>
                  <a:schemeClr val="tx1"/>
                </a:solidFill>
                <a:cs typeface="Microsoft Sans Serif"/>
              </a:rPr>
              <a:t> </a:t>
            </a:r>
            <a:r>
              <a:rPr lang="en-US" sz="3200" spc="5" dirty="0">
                <a:solidFill>
                  <a:schemeClr val="tx1"/>
                </a:solidFill>
                <a:cs typeface="Microsoft Sans Serif"/>
              </a:rPr>
              <a:t>:</a:t>
            </a:r>
            <a:r>
              <a:rPr lang="en-US" sz="3200" spc="30" dirty="0">
                <a:solidFill>
                  <a:schemeClr val="tx1"/>
                </a:solidFill>
                <a:cs typeface="Microsoft Sans Serif"/>
              </a:rPr>
              <a:t> </a:t>
            </a:r>
            <a:br>
              <a:rPr lang="en-US" sz="3200" spc="30" dirty="0">
                <a:solidFill>
                  <a:schemeClr val="tx1"/>
                </a:solidFill>
                <a:cs typeface="Microsoft Sans Serif"/>
              </a:rPr>
            </a:br>
            <a:r>
              <a:rPr lang="en-US" sz="3200" spc="30" dirty="0">
                <a:solidFill>
                  <a:schemeClr val="tx1"/>
                </a:solidFill>
                <a:cs typeface="Microsoft Sans Serif"/>
              </a:rPr>
              <a:t>              </a:t>
            </a:r>
            <a:r>
              <a:rPr lang="en-US" sz="3200" spc="10" dirty="0">
                <a:solidFill>
                  <a:schemeClr val="tx1"/>
                </a:solidFill>
                <a:cs typeface="Microsoft Sans Serif"/>
              </a:rPr>
              <a:t>confidentiality</a:t>
            </a:r>
            <a:r>
              <a:rPr lang="en-US" sz="3200" spc="30" dirty="0">
                <a:solidFill>
                  <a:schemeClr val="tx1"/>
                </a:solidFill>
                <a:cs typeface="Microsoft Sans Serif"/>
              </a:rPr>
              <a:t> </a:t>
            </a:r>
            <a:r>
              <a:rPr lang="en-US" sz="3200" spc="20" dirty="0">
                <a:solidFill>
                  <a:schemeClr val="tx1"/>
                </a:solidFill>
                <a:cs typeface="Microsoft Sans Serif"/>
              </a:rPr>
              <a:t>&amp; </a:t>
            </a:r>
            <a:r>
              <a:rPr lang="en-US" sz="3200" spc="-355" dirty="0">
                <a:solidFill>
                  <a:schemeClr val="tx1"/>
                </a:solidFill>
                <a:cs typeface="Microsoft Sans Serif"/>
              </a:rPr>
              <a:t> </a:t>
            </a:r>
            <a:r>
              <a:rPr lang="en-US" sz="3200" spc="10" dirty="0">
                <a:solidFill>
                  <a:schemeClr val="tx1"/>
                </a:solidFill>
                <a:cs typeface="Microsoft Sans Serif"/>
              </a:rPr>
              <a:t>authentication</a:t>
            </a:r>
            <a:br>
              <a:rPr lang="en-US" sz="3200" dirty="0">
                <a:solidFill>
                  <a:schemeClr val="tx1"/>
                </a:solidFill>
                <a:cs typeface="Microsoft Sans Serif"/>
              </a:rPr>
            </a:br>
            <a:endParaRPr lang="en-US" sz="3200" dirty="0">
              <a:solidFill>
                <a:schemeClr val="tx1"/>
              </a:solidFill>
            </a:endParaRPr>
          </a:p>
        </p:txBody>
      </p:sp>
      <p:sp>
        <p:nvSpPr>
          <p:cNvPr id="4" name="Slide Number Placeholder 3">
            <a:extLst>
              <a:ext uri="{FF2B5EF4-FFF2-40B4-BE49-F238E27FC236}">
                <a16:creationId xmlns:a16="http://schemas.microsoft.com/office/drawing/2014/main" id="{ED14FD1A-315E-C4C2-FBE0-2588BBD63BD4}"/>
              </a:ext>
            </a:extLst>
          </p:cNvPr>
          <p:cNvSpPr>
            <a:spLocks noGrp="1"/>
          </p:cNvSpPr>
          <p:nvPr>
            <p:ph type="sldNum" sz="quarter" idx="12"/>
          </p:nvPr>
        </p:nvSpPr>
        <p:spPr/>
        <p:txBody>
          <a:bodyPr/>
          <a:lstStyle/>
          <a:p>
            <a:fld id="{618D404B-B0A2-4127-AE6C-9384039E00CE}" type="slidenum">
              <a:rPr lang="en-IN" smtClean="0">
                <a:solidFill>
                  <a:prstClr val="black"/>
                </a:solidFill>
              </a:rPr>
              <a:pPr/>
              <a:t>16</a:t>
            </a:fld>
            <a:endParaRPr lang="en-IN">
              <a:solidFill>
                <a:prstClr val="black"/>
              </a:solidFill>
            </a:endParaRPr>
          </a:p>
        </p:txBody>
      </p:sp>
      <p:pic>
        <p:nvPicPr>
          <p:cNvPr id="5" name="object 7">
            <a:extLst>
              <a:ext uri="{FF2B5EF4-FFF2-40B4-BE49-F238E27FC236}">
                <a16:creationId xmlns:a16="http://schemas.microsoft.com/office/drawing/2014/main" id="{14972C84-1F4B-595C-397F-DD267EAE3B18}"/>
              </a:ext>
            </a:extLst>
          </p:cNvPr>
          <p:cNvPicPr>
            <a:picLocks noGrp="1"/>
          </p:cNvPicPr>
          <p:nvPr>
            <p:ph idx="1"/>
          </p:nvPr>
        </p:nvPicPr>
        <p:blipFill>
          <a:blip r:embed="rId2" cstate="print"/>
          <a:stretch>
            <a:fillRect/>
          </a:stretch>
        </p:blipFill>
        <p:spPr>
          <a:xfrm>
            <a:off x="381000" y="1600200"/>
            <a:ext cx="8077200" cy="4495800"/>
          </a:xfrm>
          <a:prstGeom prst="rect">
            <a:avLst/>
          </a:prstGeom>
        </p:spPr>
      </p:pic>
    </p:spTree>
    <p:extLst>
      <p:ext uri="{BB962C8B-B14F-4D97-AF65-F5344CB8AC3E}">
        <p14:creationId xmlns:p14="http://schemas.microsoft.com/office/powerpoint/2010/main" val="1836945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52704"/>
          </a:xfrm>
        </p:spPr>
        <p:txBody>
          <a:bodyPr>
            <a:normAutofit fontScale="90000"/>
          </a:bodyPr>
          <a:lstStyle/>
          <a:p>
            <a:r>
              <a:rPr lang="en-IN" sz="3200" b="1" dirty="0">
                <a:solidFill>
                  <a:srgbClr val="C00000"/>
                </a:solidFill>
              </a:rPr>
              <a:t>Applications for Public-Key Cryptosystems</a:t>
            </a:r>
            <a:endParaRPr lang="en-IN" sz="3200" dirty="0">
              <a:solidFill>
                <a:srgbClr val="C00000"/>
              </a:solidFill>
            </a:endParaRPr>
          </a:p>
        </p:txBody>
      </p:sp>
      <p:sp>
        <p:nvSpPr>
          <p:cNvPr id="3" name="Content Placeholder 2"/>
          <p:cNvSpPr>
            <a:spLocks noGrp="1"/>
          </p:cNvSpPr>
          <p:nvPr>
            <p:ph idx="1"/>
          </p:nvPr>
        </p:nvSpPr>
        <p:spPr>
          <a:xfrm>
            <a:off x="457200" y="1628800"/>
            <a:ext cx="8229600" cy="4695800"/>
          </a:xfrm>
        </p:spPr>
        <p:style>
          <a:lnRef idx="2">
            <a:schemeClr val="accent5"/>
          </a:lnRef>
          <a:fillRef idx="1">
            <a:schemeClr val="lt1"/>
          </a:fillRef>
          <a:effectRef idx="0">
            <a:schemeClr val="accent5"/>
          </a:effectRef>
          <a:fontRef idx="minor">
            <a:schemeClr val="dk1"/>
          </a:fontRef>
        </p:style>
        <p:txBody>
          <a:bodyPr>
            <a:normAutofit/>
          </a:bodyPr>
          <a:lstStyle/>
          <a:p>
            <a:r>
              <a:rPr lang="en-IN" sz="2400" dirty="0"/>
              <a:t>We can classify the use of </a:t>
            </a:r>
            <a:r>
              <a:rPr lang="en-IN" sz="2400" b="1" dirty="0"/>
              <a:t>public-key cryptosystems </a:t>
            </a:r>
            <a:r>
              <a:rPr lang="en-IN" sz="2400" dirty="0"/>
              <a:t>into three categories</a:t>
            </a:r>
          </a:p>
          <a:p>
            <a:pPr lvl="1"/>
            <a:r>
              <a:rPr lang="en-IN" sz="2200" b="1" dirty="0"/>
              <a:t>Encryption /decryption: </a:t>
            </a:r>
            <a:r>
              <a:rPr lang="en-IN" sz="2200" dirty="0"/>
              <a:t>The sender encrypts a message with the recipient’s public key.</a:t>
            </a:r>
          </a:p>
          <a:p>
            <a:pPr lvl="1"/>
            <a:r>
              <a:rPr lang="en-IN" sz="2200" b="1" dirty="0"/>
              <a:t>Digital signature: </a:t>
            </a:r>
            <a:r>
              <a:rPr lang="en-IN" sz="2200" dirty="0"/>
              <a:t>The sender “signs” a message with its private key. Signing is achieved by a cryptographic algorithm applied to the message or to a small block of data that is a function of the message.</a:t>
            </a:r>
          </a:p>
          <a:p>
            <a:pPr lvl="1"/>
            <a:r>
              <a:rPr lang="en-IN" sz="2200" b="1" dirty="0"/>
              <a:t>Key exchange: </a:t>
            </a:r>
            <a:r>
              <a:rPr lang="en-IN" sz="2200" dirty="0"/>
              <a:t>Two sides cooperate to exchange a session key. Several different approaches are possible, involving the private key(s) of one or both parties.</a:t>
            </a:r>
          </a:p>
        </p:txBody>
      </p:sp>
    </p:spTree>
    <p:extLst>
      <p:ext uri="{BB962C8B-B14F-4D97-AF65-F5344CB8AC3E}">
        <p14:creationId xmlns:p14="http://schemas.microsoft.com/office/powerpoint/2010/main" val="31409194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556792"/>
            <a:ext cx="8005706" cy="2880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479522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3EE19-5A56-C797-4FDF-B44B04FFAC10}"/>
              </a:ext>
            </a:extLst>
          </p:cNvPr>
          <p:cNvSpPr>
            <a:spLocks noGrp="1"/>
          </p:cNvSpPr>
          <p:nvPr>
            <p:ph type="title"/>
          </p:nvPr>
        </p:nvSpPr>
        <p:spPr>
          <a:xfrm>
            <a:off x="381000" y="-118872"/>
            <a:ext cx="7772400" cy="1609344"/>
          </a:xfrm>
        </p:spPr>
        <p:txBody>
          <a:bodyPr/>
          <a:lstStyle/>
          <a:p>
            <a:r>
              <a:rPr lang="en-US" dirty="0"/>
              <a:t>Public-Key Requirements</a:t>
            </a:r>
          </a:p>
        </p:txBody>
      </p:sp>
      <p:sp>
        <p:nvSpPr>
          <p:cNvPr id="3" name="Content Placeholder 2">
            <a:extLst>
              <a:ext uri="{FF2B5EF4-FFF2-40B4-BE49-F238E27FC236}">
                <a16:creationId xmlns:a16="http://schemas.microsoft.com/office/drawing/2014/main" id="{B48E6871-6502-6DAF-B1AF-470A76FE25C3}"/>
              </a:ext>
            </a:extLst>
          </p:cNvPr>
          <p:cNvSpPr>
            <a:spLocks noGrp="1"/>
          </p:cNvSpPr>
          <p:nvPr>
            <p:ph idx="1"/>
          </p:nvPr>
        </p:nvSpPr>
        <p:spPr>
          <a:xfrm>
            <a:off x="685800" y="1447800"/>
            <a:ext cx="8277606" cy="4724400"/>
          </a:xfrm>
        </p:spPr>
        <p:txBody>
          <a:bodyPr>
            <a:normAutofit lnSpcReduction="10000"/>
          </a:bodyPr>
          <a:lstStyle/>
          <a:p>
            <a:r>
              <a:rPr lang="en-US" dirty="0"/>
              <a:t>Conditions that these algorithms must fulfil:</a:t>
            </a:r>
          </a:p>
          <a:p>
            <a:r>
              <a:rPr lang="en-US" dirty="0"/>
              <a:t>1. It is computationally easy for a party B to generate a pair (public-key </a:t>
            </a:r>
            <a:r>
              <a:rPr lang="en-US" dirty="0" err="1"/>
              <a:t>PU</a:t>
            </a:r>
            <a:r>
              <a:rPr lang="en-US" sz="2400" baseline="-25000" dirty="0" err="1"/>
              <a:t>b</a:t>
            </a:r>
            <a:r>
              <a:rPr lang="en-US" dirty="0"/>
              <a:t>, private key </a:t>
            </a:r>
            <a:r>
              <a:rPr lang="en-US" dirty="0" err="1"/>
              <a:t>PR</a:t>
            </a:r>
            <a:r>
              <a:rPr lang="en-US" sz="2400" baseline="-25000" dirty="0" err="1"/>
              <a:t>b</a:t>
            </a:r>
            <a:r>
              <a:rPr lang="en-US" dirty="0"/>
              <a:t>)</a:t>
            </a:r>
          </a:p>
          <a:p>
            <a:r>
              <a:rPr lang="en-US" dirty="0"/>
              <a:t>2. It is computationally easy for a sender A, knowing the public key and the message to be encrypted, to generate the corresponding ciphertext</a:t>
            </a:r>
          </a:p>
          <a:p>
            <a:r>
              <a:rPr lang="en-US" dirty="0"/>
              <a:t>3. It is computationally easy for the receiver B to decrypt the resulting ciphertext using the private key to recover the original message</a:t>
            </a:r>
          </a:p>
          <a:p>
            <a:r>
              <a:rPr lang="en-US" dirty="0"/>
              <a:t>4. It is computationally infeasible for an adversary, knowing the public key, to determine the private key.</a:t>
            </a:r>
          </a:p>
          <a:p>
            <a:r>
              <a:rPr lang="en-US" dirty="0"/>
              <a:t>5. It is computationally infeasible for an adversary, knowing the public key and a ciphertext, to recover the original message.</a:t>
            </a:r>
          </a:p>
          <a:p>
            <a:r>
              <a:rPr lang="en-US" dirty="0"/>
              <a:t>6. The two keys can be applied in either order.</a:t>
            </a:r>
          </a:p>
        </p:txBody>
      </p:sp>
      <p:sp>
        <p:nvSpPr>
          <p:cNvPr id="4" name="Slide Number Placeholder 3">
            <a:extLst>
              <a:ext uri="{FF2B5EF4-FFF2-40B4-BE49-F238E27FC236}">
                <a16:creationId xmlns:a16="http://schemas.microsoft.com/office/drawing/2014/main" id="{8A70DBDA-562F-661B-337D-5BF4B91DB4F5}"/>
              </a:ext>
            </a:extLst>
          </p:cNvPr>
          <p:cNvSpPr>
            <a:spLocks noGrp="1"/>
          </p:cNvSpPr>
          <p:nvPr>
            <p:ph type="sldNum" sz="quarter" idx="12"/>
          </p:nvPr>
        </p:nvSpPr>
        <p:spPr/>
        <p:txBody>
          <a:bodyPr/>
          <a:lstStyle/>
          <a:p>
            <a:fld id="{618D404B-B0A2-4127-AE6C-9384039E00CE}" type="slidenum">
              <a:rPr lang="en-IN" smtClean="0">
                <a:solidFill>
                  <a:prstClr val="black"/>
                </a:solidFill>
              </a:rPr>
              <a:pPr/>
              <a:t>19</a:t>
            </a:fld>
            <a:endParaRPr lang="en-IN">
              <a:solidFill>
                <a:prstClr val="black"/>
              </a:solidFill>
            </a:endParaRPr>
          </a:p>
        </p:txBody>
      </p:sp>
    </p:spTree>
    <p:extLst>
      <p:ext uri="{BB962C8B-B14F-4D97-AF65-F5344CB8AC3E}">
        <p14:creationId xmlns:p14="http://schemas.microsoft.com/office/powerpoint/2010/main" val="2515025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836712"/>
            <a:ext cx="8424936" cy="5616624"/>
          </a:xfrm>
        </p:spPr>
        <p:txBody>
          <a:bodyPr>
            <a:normAutofit/>
          </a:bodyPr>
          <a:lstStyle/>
          <a:p>
            <a:pPr algn="just"/>
            <a:r>
              <a:rPr lang="en-IN" sz="2400" dirty="0"/>
              <a:t>Asymmetric encryption is a form of cryptosystem in which </a:t>
            </a:r>
            <a:r>
              <a:rPr lang="en-IN" sz="2400" u="sng" dirty="0">
                <a:solidFill>
                  <a:srgbClr val="660066"/>
                </a:solidFill>
              </a:rPr>
              <a:t>encryption and decryption are performed using different keys—  a public key and a private key.</a:t>
            </a:r>
            <a:r>
              <a:rPr lang="en-IN" sz="2400" dirty="0"/>
              <a:t> It is also known as public-key encryption.</a:t>
            </a:r>
          </a:p>
          <a:p>
            <a:pPr algn="just"/>
            <a:r>
              <a:rPr lang="en-IN" sz="2400" dirty="0">
                <a:solidFill>
                  <a:srgbClr val="FF0000"/>
                </a:solidFill>
              </a:rPr>
              <a:t>Asymmetric encryption transforms plaintext into ciphertext using the public key and an encryption algorithm. </a:t>
            </a:r>
          </a:p>
          <a:p>
            <a:pPr algn="just"/>
            <a:r>
              <a:rPr lang="en-IN" sz="2400" dirty="0">
                <a:solidFill>
                  <a:srgbClr val="0000FF"/>
                </a:solidFill>
              </a:rPr>
              <a:t>Using the private key and a decryption algorithm, the plaintext is recovered from the ciphertext.</a:t>
            </a:r>
          </a:p>
          <a:p>
            <a:pPr algn="just"/>
            <a:r>
              <a:rPr lang="en-IN" sz="2400" u="sng" dirty="0">
                <a:solidFill>
                  <a:srgbClr val="CC00CC"/>
                </a:solidFill>
              </a:rPr>
              <a:t>Asymmetric encryption can be used for confidentiality, authentication, or both.</a:t>
            </a:r>
          </a:p>
          <a:p>
            <a:pPr algn="just"/>
            <a:r>
              <a:rPr lang="en-IN" sz="2400" dirty="0"/>
              <a:t>The most widely used public-key cryptosystem is RSA. The difficulty of attacking RSA is based on the difficulty of finding the prime factors of a composite number.</a:t>
            </a:r>
          </a:p>
        </p:txBody>
      </p:sp>
    </p:spTree>
    <p:extLst>
      <p:ext uri="{BB962C8B-B14F-4D97-AF65-F5344CB8AC3E}">
        <p14:creationId xmlns:p14="http://schemas.microsoft.com/office/powerpoint/2010/main" val="28747447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564672"/>
          </a:xfrm>
        </p:spPr>
        <p:style>
          <a:lnRef idx="2">
            <a:schemeClr val="accent6"/>
          </a:lnRef>
          <a:fillRef idx="1">
            <a:schemeClr val="lt1"/>
          </a:fillRef>
          <a:effectRef idx="0">
            <a:schemeClr val="accent6"/>
          </a:effectRef>
          <a:fontRef idx="minor">
            <a:schemeClr val="dk1"/>
          </a:fontRef>
        </p:style>
        <p:txBody>
          <a:bodyPr>
            <a:normAutofit/>
          </a:bodyPr>
          <a:lstStyle/>
          <a:p>
            <a:r>
              <a:rPr lang="en-IN" sz="3200" b="1" dirty="0">
                <a:solidFill>
                  <a:srgbClr val="C00000"/>
                </a:solidFill>
              </a:rPr>
              <a:t>THE RSA ALGORITHM</a:t>
            </a:r>
            <a:endParaRPr lang="en-IN" sz="3200" dirty="0">
              <a:solidFill>
                <a:srgbClr val="C00000"/>
              </a:solidFill>
            </a:endParaRPr>
          </a:p>
        </p:txBody>
      </p:sp>
      <p:sp>
        <p:nvSpPr>
          <p:cNvPr id="3" name="Content Placeholder 2"/>
          <p:cNvSpPr>
            <a:spLocks noGrp="1"/>
          </p:cNvSpPr>
          <p:nvPr>
            <p:ph idx="1"/>
          </p:nvPr>
        </p:nvSpPr>
        <p:spPr>
          <a:xfrm>
            <a:off x="457200" y="1628800"/>
            <a:ext cx="8229600" cy="4695800"/>
          </a:xfrm>
        </p:spPr>
        <p:txBody>
          <a:bodyPr>
            <a:normAutofit/>
          </a:bodyPr>
          <a:lstStyle/>
          <a:p>
            <a:pPr algn="just"/>
            <a:r>
              <a:rPr lang="en-IN" sz="2400" dirty="0"/>
              <a:t>One of the first successful responses to the challenge was developed in 1977 by Ron </a:t>
            </a:r>
            <a:r>
              <a:rPr lang="en-IN" sz="2400" dirty="0" err="1"/>
              <a:t>Rivest</a:t>
            </a:r>
            <a:r>
              <a:rPr lang="en-IN" sz="2400" dirty="0"/>
              <a:t>, </a:t>
            </a:r>
            <a:r>
              <a:rPr lang="en-IN" sz="2400" dirty="0" err="1"/>
              <a:t>Adi</a:t>
            </a:r>
            <a:r>
              <a:rPr lang="en-IN" sz="2400" dirty="0"/>
              <a:t> Shamir, and Len </a:t>
            </a:r>
            <a:r>
              <a:rPr lang="en-IN" sz="2400" dirty="0" err="1"/>
              <a:t>Adleman</a:t>
            </a:r>
            <a:r>
              <a:rPr lang="en-IN" sz="2400" dirty="0"/>
              <a:t> at MIT and first published in 1978 [RIVE78].</a:t>
            </a:r>
          </a:p>
          <a:p>
            <a:pPr marL="0" indent="0" algn="just">
              <a:buNone/>
            </a:pPr>
            <a:endParaRPr lang="en-IN" sz="2400" dirty="0"/>
          </a:p>
          <a:p>
            <a:pPr algn="just"/>
            <a:r>
              <a:rPr lang="en-IN" sz="2400" dirty="0"/>
              <a:t>The </a:t>
            </a:r>
            <a:r>
              <a:rPr lang="en-IN" sz="2400" dirty="0" err="1"/>
              <a:t>Rivest</a:t>
            </a:r>
            <a:r>
              <a:rPr lang="en-IN" sz="2400" dirty="0"/>
              <a:t>-Shamir-</a:t>
            </a:r>
            <a:r>
              <a:rPr lang="en-IN" sz="2400" dirty="0" err="1"/>
              <a:t>Adleman</a:t>
            </a:r>
            <a:r>
              <a:rPr lang="en-IN" sz="2400" dirty="0"/>
              <a:t> (RSA) scheme has since that time reigned supreme as the most widely accepted and implemented general-purpose approach to public-key encryption.</a:t>
            </a:r>
          </a:p>
        </p:txBody>
      </p:sp>
    </p:spTree>
    <p:extLst>
      <p:ext uri="{BB962C8B-B14F-4D97-AF65-F5344CB8AC3E}">
        <p14:creationId xmlns:p14="http://schemas.microsoft.com/office/powerpoint/2010/main" val="14786082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92696"/>
            <a:ext cx="8229600" cy="5631904"/>
          </a:xfrm>
        </p:spPr>
        <p:txBody>
          <a:bodyPr>
            <a:normAutofit/>
          </a:bodyPr>
          <a:lstStyle/>
          <a:p>
            <a:r>
              <a:rPr lang="en-IN" sz="2400" dirty="0"/>
              <a:t>RSA makes use of an expression with exponentials. </a:t>
            </a:r>
            <a:r>
              <a:rPr lang="en-IN" sz="2400" u="sng" dirty="0">
                <a:solidFill>
                  <a:srgbClr val="0000FF"/>
                </a:solidFill>
              </a:rPr>
              <a:t>Plaintext is encrypted in blocks, with each block having a binary value less than some number </a:t>
            </a:r>
            <a:r>
              <a:rPr lang="en-IN" sz="2800" b="1" i="1" u="sng" dirty="0">
                <a:solidFill>
                  <a:srgbClr val="0000FF"/>
                </a:solidFill>
              </a:rPr>
              <a:t>n</a:t>
            </a:r>
            <a:r>
              <a:rPr lang="en-IN" sz="2400" u="sng" dirty="0">
                <a:solidFill>
                  <a:srgbClr val="0000FF"/>
                </a:solidFill>
              </a:rPr>
              <a:t>.</a:t>
            </a:r>
          </a:p>
          <a:p>
            <a:r>
              <a:rPr lang="en-IN" sz="2400" dirty="0">
                <a:solidFill>
                  <a:srgbClr val="CC00CC"/>
                </a:solidFill>
              </a:rPr>
              <a:t>That is, the block size must be less than or equal to log</a:t>
            </a:r>
            <a:r>
              <a:rPr lang="en-IN" sz="2400" baseline="-25000" dirty="0">
                <a:solidFill>
                  <a:srgbClr val="CC00CC"/>
                </a:solidFill>
              </a:rPr>
              <a:t>2</a:t>
            </a:r>
            <a:r>
              <a:rPr lang="en-IN" sz="2400" dirty="0">
                <a:solidFill>
                  <a:srgbClr val="CC00CC"/>
                </a:solidFill>
              </a:rPr>
              <a:t>(</a:t>
            </a:r>
            <a:r>
              <a:rPr lang="en-IN" sz="2400" i="1" dirty="0">
                <a:solidFill>
                  <a:srgbClr val="CC00CC"/>
                </a:solidFill>
              </a:rPr>
              <a:t>n</a:t>
            </a:r>
            <a:r>
              <a:rPr lang="en-IN" sz="2400" dirty="0">
                <a:solidFill>
                  <a:srgbClr val="CC00CC"/>
                </a:solidFill>
              </a:rPr>
              <a:t>) + 1; </a:t>
            </a:r>
            <a:r>
              <a:rPr lang="en-IN" sz="2400" dirty="0">
                <a:solidFill>
                  <a:srgbClr val="FF0000"/>
                </a:solidFill>
              </a:rPr>
              <a:t>in practice, the block size is </a:t>
            </a:r>
            <a:r>
              <a:rPr lang="en-IN" sz="2800" b="1" i="1" dirty="0">
                <a:solidFill>
                  <a:srgbClr val="FF0000"/>
                </a:solidFill>
              </a:rPr>
              <a:t>i</a:t>
            </a:r>
            <a:r>
              <a:rPr lang="en-IN" sz="2400" i="1" dirty="0">
                <a:solidFill>
                  <a:srgbClr val="FF0000"/>
                </a:solidFill>
              </a:rPr>
              <a:t> </a:t>
            </a:r>
            <a:r>
              <a:rPr lang="en-IN" sz="2400" dirty="0">
                <a:solidFill>
                  <a:srgbClr val="FF0000"/>
                </a:solidFill>
              </a:rPr>
              <a:t>bits</a:t>
            </a:r>
            <a:r>
              <a:rPr lang="en-IN" sz="2400">
                <a:solidFill>
                  <a:srgbClr val="FF0000"/>
                </a:solidFill>
              </a:rPr>
              <a:t>, </a:t>
            </a:r>
          </a:p>
          <a:p>
            <a:pPr marL="0" indent="0">
              <a:buNone/>
            </a:pPr>
            <a:r>
              <a:rPr lang="en-IN" sz="2400">
                <a:solidFill>
                  <a:srgbClr val="FF0000"/>
                </a:solidFill>
              </a:rPr>
              <a:t>where </a:t>
            </a:r>
            <a:r>
              <a:rPr lang="en-IN" sz="2400" dirty="0">
                <a:solidFill>
                  <a:srgbClr val="FF0000"/>
                </a:solidFill>
              </a:rPr>
              <a:t>2</a:t>
            </a:r>
            <a:r>
              <a:rPr lang="en-IN" sz="2400" i="1" baseline="30000" dirty="0">
                <a:solidFill>
                  <a:srgbClr val="FF0000"/>
                </a:solidFill>
              </a:rPr>
              <a:t>i</a:t>
            </a:r>
            <a:r>
              <a:rPr lang="en-IN" sz="2400" i="1" dirty="0">
                <a:solidFill>
                  <a:srgbClr val="FF0000"/>
                </a:solidFill>
              </a:rPr>
              <a:t> &lt;n </a:t>
            </a:r>
            <a:r>
              <a:rPr lang="en-IN" sz="2400" dirty="0">
                <a:solidFill>
                  <a:srgbClr val="FF0000"/>
                </a:solidFill>
              </a:rPr>
              <a:t>≤ 2</a:t>
            </a:r>
            <a:r>
              <a:rPr lang="en-IN" sz="2400" i="1" baseline="30000" dirty="0">
                <a:solidFill>
                  <a:srgbClr val="FF0000"/>
                </a:solidFill>
              </a:rPr>
              <a:t>i</a:t>
            </a:r>
            <a:r>
              <a:rPr lang="en-IN" sz="2400" dirty="0">
                <a:solidFill>
                  <a:srgbClr val="FF0000"/>
                </a:solidFill>
              </a:rPr>
              <a:t>+1.</a:t>
            </a:r>
          </a:p>
          <a:p>
            <a:r>
              <a:rPr lang="en-IN" sz="2400" dirty="0"/>
              <a:t>Encryption and decryption are of the following form, for some plaintext block </a:t>
            </a:r>
            <a:r>
              <a:rPr lang="en-IN" sz="2400" i="1" dirty="0"/>
              <a:t>M </a:t>
            </a:r>
            <a:r>
              <a:rPr lang="en-IN" sz="2400" dirty="0"/>
              <a:t>and ciphertext block </a:t>
            </a:r>
            <a:r>
              <a:rPr lang="en-IN" sz="2400" i="1" dirty="0"/>
              <a:t>C</a:t>
            </a:r>
            <a:r>
              <a:rPr lang="en-IN" sz="2400" dirty="0"/>
              <a:t>.</a:t>
            </a:r>
          </a:p>
          <a:p>
            <a:endParaRPr lang="en-IN" sz="24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600" y="4191000"/>
            <a:ext cx="6258150" cy="1008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287478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908720"/>
            <a:ext cx="8352928" cy="5415880"/>
          </a:xfrm>
        </p:spPr>
        <p:txBody>
          <a:bodyPr>
            <a:normAutofit/>
          </a:bodyPr>
          <a:lstStyle/>
          <a:p>
            <a:r>
              <a:rPr lang="en-IN" sz="2300" dirty="0"/>
              <a:t>Both sender and receiver must know the value of </a:t>
            </a:r>
            <a:r>
              <a:rPr lang="en-IN" sz="2300" i="1" dirty="0"/>
              <a:t>n</a:t>
            </a:r>
            <a:r>
              <a:rPr lang="en-IN" sz="2300" dirty="0"/>
              <a:t>. </a:t>
            </a:r>
          </a:p>
          <a:p>
            <a:r>
              <a:rPr lang="en-IN" sz="2400" dirty="0"/>
              <a:t>The sender knows the value of </a:t>
            </a:r>
            <a:r>
              <a:rPr lang="en-IN" sz="2400" b="1" i="1" dirty="0">
                <a:solidFill>
                  <a:srgbClr val="FF0000"/>
                </a:solidFill>
              </a:rPr>
              <a:t>e</a:t>
            </a:r>
            <a:r>
              <a:rPr lang="en-IN" sz="2400" dirty="0"/>
              <a:t>, and only the receiver knows the value of </a:t>
            </a:r>
            <a:r>
              <a:rPr lang="en-IN" sz="2400" b="1" i="1" dirty="0">
                <a:solidFill>
                  <a:srgbClr val="FF0000"/>
                </a:solidFill>
              </a:rPr>
              <a:t>d</a:t>
            </a:r>
            <a:r>
              <a:rPr lang="en-IN" sz="2400" dirty="0"/>
              <a:t>. </a:t>
            </a:r>
          </a:p>
          <a:p>
            <a:r>
              <a:rPr lang="en-IN" sz="2400" dirty="0"/>
              <a:t>Thus, this is a public-key encryption algorithm with a public key of </a:t>
            </a:r>
            <a:r>
              <a:rPr lang="en-IN" sz="2400" b="1" i="1" dirty="0">
                <a:solidFill>
                  <a:srgbClr val="FF0000"/>
                </a:solidFill>
              </a:rPr>
              <a:t>PU </a:t>
            </a:r>
            <a:r>
              <a:rPr lang="en-IN" sz="2400" b="1" dirty="0">
                <a:solidFill>
                  <a:srgbClr val="FF0000"/>
                </a:solidFill>
              </a:rPr>
              <a:t>= {</a:t>
            </a:r>
            <a:r>
              <a:rPr lang="en-IN" sz="2400" b="1" i="1" dirty="0">
                <a:solidFill>
                  <a:srgbClr val="FF0000"/>
                </a:solidFill>
              </a:rPr>
              <a:t>e</a:t>
            </a:r>
            <a:r>
              <a:rPr lang="en-IN" sz="2400" b="1" dirty="0">
                <a:solidFill>
                  <a:srgbClr val="FF0000"/>
                </a:solidFill>
              </a:rPr>
              <a:t>, </a:t>
            </a:r>
            <a:r>
              <a:rPr lang="en-IN" sz="2400" b="1" i="1" dirty="0">
                <a:solidFill>
                  <a:srgbClr val="FF0000"/>
                </a:solidFill>
              </a:rPr>
              <a:t>n</a:t>
            </a:r>
            <a:r>
              <a:rPr lang="en-IN" sz="2400" b="1" dirty="0">
                <a:solidFill>
                  <a:srgbClr val="FF0000"/>
                </a:solidFill>
              </a:rPr>
              <a:t>} </a:t>
            </a:r>
            <a:r>
              <a:rPr lang="en-IN" sz="2400" dirty="0"/>
              <a:t>and a private key of </a:t>
            </a:r>
            <a:r>
              <a:rPr lang="en-IN" sz="2400" b="1" i="1" dirty="0">
                <a:solidFill>
                  <a:srgbClr val="FF0000"/>
                </a:solidFill>
              </a:rPr>
              <a:t>PR </a:t>
            </a:r>
            <a:r>
              <a:rPr lang="en-IN" sz="2400" b="1" dirty="0">
                <a:solidFill>
                  <a:srgbClr val="FF0000"/>
                </a:solidFill>
              </a:rPr>
              <a:t>= {</a:t>
            </a:r>
            <a:r>
              <a:rPr lang="en-IN" sz="2400" b="1" i="1" dirty="0">
                <a:solidFill>
                  <a:srgbClr val="FF0000"/>
                </a:solidFill>
              </a:rPr>
              <a:t>d</a:t>
            </a:r>
            <a:r>
              <a:rPr lang="en-IN" sz="2400" b="1" dirty="0">
                <a:solidFill>
                  <a:srgbClr val="FF0000"/>
                </a:solidFill>
              </a:rPr>
              <a:t>, </a:t>
            </a:r>
            <a:r>
              <a:rPr lang="en-IN" sz="2400" b="1" i="1" dirty="0">
                <a:solidFill>
                  <a:srgbClr val="FF0000"/>
                </a:solidFill>
              </a:rPr>
              <a:t>n</a:t>
            </a:r>
            <a:r>
              <a:rPr lang="en-IN" sz="2400" b="1" dirty="0">
                <a:solidFill>
                  <a:srgbClr val="FF0000"/>
                </a:solidFill>
              </a:rPr>
              <a:t>}.</a:t>
            </a:r>
          </a:p>
          <a:p>
            <a:endParaRPr lang="en-IN" sz="2400" dirty="0"/>
          </a:p>
        </p:txBody>
      </p:sp>
    </p:spTree>
    <p:extLst>
      <p:ext uri="{BB962C8B-B14F-4D97-AF65-F5344CB8AC3E}">
        <p14:creationId xmlns:p14="http://schemas.microsoft.com/office/powerpoint/2010/main" val="29005544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0678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392417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F53A9-099B-7A67-B885-83546D717287}"/>
              </a:ext>
            </a:extLst>
          </p:cNvPr>
          <p:cNvSpPr>
            <a:spLocks noGrp="1"/>
          </p:cNvSpPr>
          <p:nvPr>
            <p:ph type="title"/>
          </p:nvPr>
        </p:nvSpPr>
        <p:spPr>
          <a:xfrm>
            <a:off x="0" y="-255688"/>
            <a:ext cx="7772400" cy="1609344"/>
          </a:xfrm>
        </p:spPr>
        <p:txBody>
          <a:bodyPr/>
          <a:lstStyle/>
          <a:p>
            <a:r>
              <a:rPr lang="en-US" dirty="0"/>
              <a:t>Algorithm Requirements</a:t>
            </a:r>
          </a:p>
        </p:txBody>
      </p:sp>
      <p:sp>
        <p:nvSpPr>
          <p:cNvPr id="3" name="Content Placeholder 2">
            <a:extLst>
              <a:ext uri="{FF2B5EF4-FFF2-40B4-BE49-F238E27FC236}">
                <a16:creationId xmlns:a16="http://schemas.microsoft.com/office/drawing/2014/main" id="{5512C495-BCD6-0845-AAE4-5ACFA5EDFDE1}"/>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8A9243B1-D73B-FD2B-9652-257458CA0C33}"/>
              </a:ext>
            </a:extLst>
          </p:cNvPr>
          <p:cNvSpPr>
            <a:spLocks noGrp="1"/>
          </p:cNvSpPr>
          <p:nvPr>
            <p:ph type="sldNum" sz="quarter" idx="12"/>
          </p:nvPr>
        </p:nvSpPr>
        <p:spPr/>
        <p:txBody>
          <a:bodyPr/>
          <a:lstStyle/>
          <a:p>
            <a:fld id="{618D404B-B0A2-4127-AE6C-9384039E00CE}" type="slidenum">
              <a:rPr lang="en-IN" smtClean="0">
                <a:solidFill>
                  <a:prstClr val="black"/>
                </a:solidFill>
              </a:rPr>
              <a:pPr/>
              <a:t>24</a:t>
            </a:fld>
            <a:endParaRPr lang="en-IN">
              <a:solidFill>
                <a:prstClr val="black"/>
              </a:solidFill>
            </a:endParaRPr>
          </a:p>
        </p:txBody>
      </p:sp>
      <p:pic>
        <p:nvPicPr>
          <p:cNvPr id="6" name="Picture 5">
            <a:extLst>
              <a:ext uri="{FF2B5EF4-FFF2-40B4-BE49-F238E27FC236}">
                <a16:creationId xmlns:a16="http://schemas.microsoft.com/office/drawing/2014/main" id="{48DF5C0C-F965-70A3-3818-A73A3D3B0672}"/>
              </a:ext>
            </a:extLst>
          </p:cNvPr>
          <p:cNvPicPr>
            <a:picLocks noChangeAspect="1"/>
          </p:cNvPicPr>
          <p:nvPr/>
        </p:nvPicPr>
        <p:blipFill>
          <a:blip r:embed="rId2"/>
          <a:stretch>
            <a:fillRect/>
          </a:stretch>
        </p:blipFill>
        <p:spPr>
          <a:xfrm>
            <a:off x="0" y="1143000"/>
            <a:ext cx="9144000" cy="5796952"/>
          </a:xfrm>
          <a:prstGeom prst="rect">
            <a:avLst/>
          </a:prstGeom>
        </p:spPr>
      </p:pic>
    </p:spTree>
    <p:extLst>
      <p:ext uri="{BB962C8B-B14F-4D97-AF65-F5344CB8AC3E}">
        <p14:creationId xmlns:p14="http://schemas.microsoft.com/office/powerpoint/2010/main" val="28188055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664404"/>
            <a:ext cx="7704856" cy="57169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18696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1600" y="2495983"/>
            <a:ext cx="7162532" cy="20851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943789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492664"/>
          </a:xfrm>
        </p:spPr>
        <p:style>
          <a:lnRef idx="2">
            <a:schemeClr val="accent5"/>
          </a:lnRef>
          <a:fillRef idx="1">
            <a:schemeClr val="lt1"/>
          </a:fillRef>
          <a:effectRef idx="0">
            <a:schemeClr val="accent5"/>
          </a:effectRef>
          <a:fontRef idx="minor">
            <a:schemeClr val="dk1"/>
          </a:fontRef>
        </p:style>
        <p:txBody>
          <a:bodyPr>
            <a:normAutofit fontScale="90000"/>
          </a:bodyPr>
          <a:lstStyle/>
          <a:p>
            <a:r>
              <a:rPr lang="en-IN" sz="3200" b="1" dirty="0"/>
              <a:t>The Security of RSA </a:t>
            </a:r>
            <a:endParaRPr lang="en-IN" sz="3200" dirty="0"/>
          </a:p>
        </p:txBody>
      </p:sp>
      <p:sp>
        <p:nvSpPr>
          <p:cNvPr id="3" name="Content Placeholder 2"/>
          <p:cNvSpPr>
            <a:spLocks noGrp="1"/>
          </p:cNvSpPr>
          <p:nvPr>
            <p:ph idx="1"/>
          </p:nvPr>
        </p:nvSpPr>
        <p:spPr>
          <a:xfrm>
            <a:off x="457200" y="1340768"/>
            <a:ext cx="8229600" cy="5364832"/>
          </a:xfrm>
        </p:spPr>
        <p:txBody>
          <a:bodyPr>
            <a:normAutofit lnSpcReduction="10000"/>
          </a:bodyPr>
          <a:lstStyle/>
          <a:p>
            <a:pPr marL="0" indent="0">
              <a:buNone/>
            </a:pPr>
            <a:r>
              <a:rPr lang="en-IN" sz="2400" dirty="0"/>
              <a:t>Five possible approaches to attacking the RSA algorithm are</a:t>
            </a:r>
          </a:p>
          <a:p>
            <a:r>
              <a:rPr lang="en-IN" sz="2400" b="1" dirty="0"/>
              <a:t>Brute force: </a:t>
            </a:r>
            <a:r>
              <a:rPr lang="en-IN" sz="2400" dirty="0"/>
              <a:t>This involves trying all possible private keys.</a:t>
            </a:r>
          </a:p>
          <a:p>
            <a:r>
              <a:rPr lang="en-IN" sz="2400" b="1" dirty="0"/>
              <a:t>Mathematical attacks: </a:t>
            </a:r>
            <a:r>
              <a:rPr lang="en-IN" sz="2400" dirty="0"/>
              <a:t>There are several approaches, all equivalent in effort to</a:t>
            </a:r>
          </a:p>
          <a:p>
            <a:r>
              <a:rPr lang="en-IN" sz="2400" dirty="0"/>
              <a:t>factoring the product of two primes.</a:t>
            </a:r>
          </a:p>
          <a:p>
            <a:r>
              <a:rPr lang="en-IN" sz="2400" b="1" dirty="0"/>
              <a:t>Timing attacks: </a:t>
            </a:r>
            <a:r>
              <a:rPr lang="en-IN" sz="2400" dirty="0"/>
              <a:t>These depend on the running time of the decryption algorithm.</a:t>
            </a:r>
          </a:p>
          <a:p>
            <a:r>
              <a:rPr lang="en-IN" sz="2400" b="1" dirty="0"/>
              <a:t>Chosen ciphertext attacks: </a:t>
            </a:r>
            <a:r>
              <a:rPr lang="en-IN" sz="2400" dirty="0"/>
              <a:t>This type of attack exploits properties of the RSA algorithm.</a:t>
            </a:r>
          </a:p>
          <a:p>
            <a:r>
              <a:rPr lang="en-IN" sz="2400" b="1" dirty="0"/>
              <a:t>Hardware fault-based attack</a:t>
            </a:r>
            <a:r>
              <a:rPr lang="en-IN" sz="2400" dirty="0"/>
              <a:t>: This involves including hardware faults in the processor that is generating digital signatures.</a:t>
            </a:r>
          </a:p>
        </p:txBody>
      </p:sp>
    </p:spTree>
    <p:extLst>
      <p:ext uri="{BB962C8B-B14F-4D97-AF65-F5344CB8AC3E}">
        <p14:creationId xmlns:p14="http://schemas.microsoft.com/office/powerpoint/2010/main" val="31063821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80728"/>
            <a:ext cx="8229600" cy="5343872"/>
          </a:xfrm>
        </p:spPr>
        <p:txBody>
          <a:bodyPr>
            <a:normAutofit/>
          </a:bodyPr>
          <a:lstStyle/>
          <a:p>
            <a:r>
              <a:rPr lang="en-IN" sz="2400" dirty="0"/>
              <a:t>The defence against the brute-force approach is the same for RSA as for other cryptosystems, namely, to use a large key space. Thus, the larger the number of bits in </a:t>
            </a:r>
            <a:r>
              <a:rPr lang="en-IN" sz="2400" i="1" dirty="0"/>
              <a:t>d</a:t>
            </a:r>
            <a:r>
              <a:rPr lang="en-IN" sz="2400" dirty="0"/>
              <a:t>, the better.</a:t>
            </a:r>
          </a:p>
          <a:p>
            <a:r>
              <a:rPr lang="en-IN" sz="2400" dirty="0"/>
              <a:t>However, because the calculations involved, both in key generation and in encryption/decryption, are complex, the larger the size of the key, the slower the system will run.</a:t>
            </a:r>
          </a:p>
        </p:txBody>
      </p:sp>
    </p:spTree>
    <p:extLst>
      <p:ext uri="{BB962C8B-B14F-4D97-AF65-F5344CB8AC3E}">
        <p14:creationId xmlns:p14="http://schemas.microsoft.com/office/powerpoint/2010/main" val="337318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80696"/>
          </a:xfrm>
        </p:spPr>
        <p:style>
          <a:lnRef idx="2">
            <a:schemeClr val="accent6"/>
          </a:lnRef>
          <a:fillRef idx="1">
            <a:schemeClr val="lt1"/>
          </a:fillRef>
          <a:effectRef idx="0">
            <a:schemeClr val="accent6"/>
          </a:effectRef>
          <a:fontRef idx="minor">
            <a:schemeClr val="dk1"/>
          </a:fontRef>
        </p:style>
        <p:txBody>
          <a:bodyPr>
            <a:noAutofit/>
          </a:bodyPr>
          <a:lstStyle/>
          <a:p>
            <a:r>
              <a:rPr lang="en-IN" sz="2800" b="1" dirty="0">
                <a:solidFill>
                  <a:srgbClr val="FF0000"/>
                </a:solidFill>
              </a:rPr>
              <a:t>Terminology Related to Asymmetric Encryption</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824" y="1628800"/>
            <a:ext cx="8404615" cy="4392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3405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068728"/>
          </a:xfrm>
        </p:spPr>
        <p:style>
          <a:lnRef idx="2">
            <a:schemeClr val="accent6"/>
          </a:lnRef>
          <a:fillRef idx="1">
            <a:schemeClr val="lt1"/>
          </a:fillRef>
          <a:effectRef idx="0">
            <a:schemeClr val="accent6"/>
          </a:effectRef>
          <a:fontRef idx="minor">
            <a:schemeClr val="dk1"/>
          </a:fontRef>
        </p:style>
        <p:txBody>
          <a:bodyPr anchor="ctr">
            <a:normAutofit/>
          </a:bodyPr>
          <a:lstStyle/>
          <a:p>
            <a:r>
              <a:rPr lang="en-IN" sz="3200" b="1" dirty="0">
                <a:solidFill>
                  <a:srgbClr val="FF0000"/>
                </a:solidFill>
                <a:effectLst>
                  <a:outerShdw blurRad="38100" dist="38100" dir="2700000" algn="tl">
                    <a:srgbClr val="000000">
                      <a:alpha val="43137"/>
                    </a:srgbClr>
                  </a:outerShdw>
                </a:effectLst>
              </a:rPr>
              <a:t>PRINCIPLES OF PUBLIC-KEY CRYPTOSYSTEMS</a:t>
            </a:r>
            <a:endParaRPr lang="en-IN" sz="3200" dirty="0">
              <a:solidFill>
                <a:srgbClr val="FF0000"/>
              </a:solidFill>
              <a:effectLst>
                <a:outerShdw blurRad="38100" dist="38100" dir="2700000" algn="tl">
                  <a:srgbClr val="000000">
                    <a:alpha val="43137"/>
                  </a:srgbClr>
                </a:outerShdw>
              </a:effectLst>
            </a:endParaRPr>
          </a:p>
        </p:txBody>
      </p:sp>
      <p:pic>
        <p:nvPicPr>
          <p:cNvPr id="5" name="Picture 4">
            <a:extLst>
              <a:ext uri="{FF2B5EF4-FFF2-40B4-BE49-F238E27FC236}">
                <a16:creationId xmlns:a16="http://schemas.microsoft.com/office/drawing/2014/main" id="{48FB1163-2A3B-BCB9-8843-345E025FEB1A}"/>
              </a:ext>
            </a:extLst>
          </p:cNvPr>
          <p:cNvPicPr>
            <a:picLocks noChangeAspect="1"/>
          </p:cNvPicPr>
          <p:nvPr/>
        </p:nvPicPr>
        <p:blipFill>
          <a:blip r:embed="rId3"/>
          <a:stretch>
            <a:fillRect/>
          </a:stretch>
        </p:blipFill>
        <p:spPr>
          <a:xfrm>
            <a:off x="190500" y="1539509"/>
            <a:ext cx="8763000" cy="5242291"/>
          </a:xfrm>
          <a:prstGeom prst="rect">
            <a:avLst/>
          </a:prstGeom>
        </p:spPr>
      </p:pic>
    </p:spTree>
    <p:extLst>
      <p:ext uri="{BB962C8B-B14F-4D97-AF65-F5344CB8AC3E}">
        <p14:creationId xmlns:p14="http://schemas.microsoft.com/office/powerpoint/2010/main" val="4160051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4704"/>
            <a:ext cx="8229600" cy="5559896"/>
          </a:xfrm>
        </p:spPr>
        <p:txBody>
          <a:bodyPr>
            <a:normAutofit/>
          </a:bodyPr>
          <a:lstStyle/>
          <a:p>
            <a:pPr algn="just"/>
            <a:r>
              <a:rPr lang="en-IN" sz="2400" dirty="0">
                <a:solidFill>
                  <a:srgbClr val="CC00CC"/>
                </a:solidFill>
              </a:rPr>
              <a:t>Asymmetric algorithms rely on one key for encryption and a different but related key for decryption. </a:t>
            </a:r>
          </a:p>
          <a:p>
            <a:pPr marL="0" indent="0" algn="just">
              <a:buNone/>
            </a:pPr>
            <a:endParaRPr lang="en-IN" sz="2400" dirty="0">
              <a:solidFill>
                <a:srgbClr val="CC00CC"/>
              </a:solidFill>
            </a:endParaRPr>
          </a:p>
          <a:p>
            <a:pPr algn="just"/>
            <a:r>
              <a:rPr lang="en-IN" sz="2400" dirty="0"/>
              <a:t>These algorithms have the following important characteristic.</a:t>
            </a:r>
          </a:p>
          <a:p>
            <a:pPr lvl="1" algn="just"/>
            <a:r>
              <a:rPr lang="en-IN" sz="2200" dirty="0">
                <a:solidFill>
                  <a:srgbClr val="0000FF"/>
                </a:solidFill>
              </a:rPr>
              <a:t>It is computationally </a:t>
            </a:r>
            <a:r>
              <a:rPr lang="en-IN" sz="2200" b="1" i="1" dirty="0">
                <a:solidFill>
                  <a:srgbClr val="0000FF"/>
                </a:solidFill>
              </a:rPr>
              <a:t>infeasible</a:t>
            </a:r>
            <a:r>
              <a:rPr lang="en-IN" sz="2200" dirty="0">
                <a:solidFill>
                  <a:srgbClr val="0000FF"/>
                </a:solidFill>
              </a:rPr>
              <a:t> to determine the decryption key given only knowledge of the cryptographic algorithm and the encryption key.</a:t>
            </a:r>
          </a:p>
          <a:p>
            <a:pPr algn="just"/>
            <a:r>
              <a:rPr lang="en-IN" sz="2400" dirty="0"/>
              <a:t>In addition, some algorithms, such as RSA, also exhibit the following characteristic.</a:t>
            </a:r>
          </a:p>
          <a:p>
            <a:pPr lvl="1" algn="just"/>
            <a:r>
              <a:rPr lang="en-IN" sz="2200" dirty="0"/>
              <a:t>Either of the two related keys can be used for encryption, with the other used </a:t>
            </a:r>
            <a:r>
              <a:rPr lang="en-IN" sz="2400" dirty="0"/>
              <a:t>for decryption.</a:t>
            </a:r>
          </a:p>
        </p:txBody>
      </p:sp>
    </p:spTree>
    <p:extLst>
      <p:ext uri="{BB962C8B-B14F-4D97-AF65-F5344CB8AC3E}">
        <p14:creationId xmlns:p14="http://schemas.microsoft.com/office/powerpoint/2010/main" val="2459512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5789984"/>
            <a:ext cx="8363272" cy="879376"/>
          </a:xfrm>
        </p:spPr>
        <p:txBody>
          <a:bodyPr>
            <a:normAutofit/>
          </a:bodyPr>
          <a:lstStyle/>
          <a:p>
            <a:r>
              <a:rPr lang="en-IN" sz="2200" dirty="0">
                <a:solidFill>
                  <a:srgbClr val="FF0000"/>
                </a:solidFill>
              </a:rPr>
              <a:t>A </a:t>
            </a:r>
            <a:r>
              <a:rPr lang="en-IN" sz="2200" b="1" dirty="0">
                <a:solidFill>
                  <a:srgbClr val="FF0000"/>
                </a:solidFill>
              </a:rPr>
              <a:t>public-key encryption </a:t>
            </a:r>
            <a:r>
              <a:rPr lang="en-IN" sz="2200" dirty="0">
                <a:solidFill>
                  <a:srgbClr val="FF0000"/>
                </a:solidFill>
              </a:rPr>
              <a:t>scheme has six ingredients.</a:t>
            </a:r>
          </a:p>
          <a:p>
            <a:endParaRPr lang="en-IN" sz="2200" dirty="0">
              <a:solidFill>
                <a:srgbClr val="FF0000"/>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03" y="0"/>
            <a:ext cx="9124497" cy="574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57006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86C46E-CC70-8777-D8BD-935871D6613A}"/>
              </a:ext>
            </a:extLst>
          </p:cNvPr>
          <p:cNvPicPr>
            <a:picLocks noChangeAspect="1"/>
          </p:cNvPicPr>
          <p:nvPr/>
        </p:nvPicPr>
        <p:blipFill>
          <a:blip r:embed="rId2"/>
          <a:stretch>
            <a:fillRect/>
          </a:stretch>
        </p:blipFill>
        <p:spPr>
          <a:xfrm>
            <a:off x="0" y="228600"/>
            <a:ext cx="9144000" cy="5950588"/>
          </a:xfrm>
          <a:prstGeom prst="rect">
            <a:avLst/>
          </a:prstGeom>
        </p:spPr>
      </p:pic>
    </p:spTree>
    <p:extLst>
      <p:ext uri="{BB962C8B-B14F-4D97-AF65-F5344CB8AC3E}">
        <p14:creationId xmlns:p14="http://schemas.microsoft.com/office/powerpoint/2010/main" val="377967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836712"/>
            <a:ext cx="8496944" cy="5487888"/>
          </a:xfrm>
        </p:spPr>
        <p:txBody>
          <a:bodyPr>
            <a:normAutofit/>
          </a:bodyPr>
          <a:lstStyle/>
          <a:p>
            <a:r>
              <a:rPr lang="en-IN" sz="2400" b="1" u="sng" dirty="0">
                <a:solidFill>
                  <a:srgbClr val="FF0000"/>
                </a:solidFill>
              </a:rPr>
              <a:t>The essential steps are the following.</a:t>
            </a:r>
          </a:p>
          <a:p>
            <a:pPr marL="0" indent="0">
              <a:buNone/>
            </a:pPr>
            <a:r>
              <a:rPr lang="en-IN" sz="2400" b="1" dirty="0"/>
              <a:t>1. </a:t>
            </a:r>
            <a:r>
              <a:rPr lang="en-IN" sz="2400" dirty="0"/>
              <a:t>Each user generates a pair of keys to be used for the encryption and decryption of messages.</a:t>
            </a:r>
          </a:p>
          <a:p>
            <a:pPr marL="0" indent="0">
              <a:buNone/>
            </a:pPr>
            <a:r>
              <a:rPr lang="en-IN" sz="2400" b="1" dirty="0"/>
              <a:t>2. </a:t>
            </a:r>
            <a:r>
              <a:rPr lang="en-IN" sz="2400" dirty="0"/>
              <a:t>Each user places one of the two keys in a public register or other accessible file.</a:t>
            </a:r>
          </a:p>
          <a:p>
            <a:pPr marL="0" indent="0">
              <a:buNone/>
            </a:pPr>
            <a:r>
              <a:rPr lang="en-IN" sz="2400" dirty="0"/>
              <a:t>This is the public key. The companion key is kept private. As above Figure suggests, each user maintains a collection of public keys obtained from others.</a:t>
            </a:r>
          </a:p>
          <a:p>
            <a:pPr marL="0" indent="0">
              <a:buNone/>
            </a:pPr>
            <a:r>
              <a:rPr lang="en-IN" sz="2400" b="1" dirty="0"/>
              <a:t>3. </a:t>
            </a:r>
            <a:r>
              <a:rPr lang="en-IN" sz="2400" dirty="0"/>
              <a:t>If Bob wishes to send a confidential message to Alice, Bob encrypts the message using Alice’s public key.</a:t>
            </a:r>
          </a:p>
          <a:p>
            <a:pPr marL="0" indent="0">
              <a:buNone/>
            </a:pPr>
            <a:r>
              <a:rPr lang="en-IN" sz="2400" b="1" dirty="0"/>
              <a:t>4. </a:t>
            </a:r>
            <a:r>
              <a:rPr lang="en-IN" sz="2400" dirty="0"/>
              <a:t>When Alice receives the message, she decrypts it using her private key. No other recipient can decrypt the message because only Alice knows Alice’s private key.</a:t>
            </a:r>
          </a:p>
        </p:txBody>
      </p:sp>
    </p:spTree>
    <p:extLst>
      <p:ext uri="{BB962C8B-B14F-4D97-AF65-F5344CB8AC3E}">
        <p14:creationId xmlns:p14="http://schemas.microsoft.com/office/powerpoint/2010/main" val="3175688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64704"/>
            <a:ext cx="8229600" cy="5559896"/>
          </a:xfrm>
        </p:spPr>
        <p:txBody>
          <a:bodyPr>
            <a:normAutofit/>
          </a:bodyPr>
          <a:lstStyle/>
          <a:p>
            <a:pPr algn="just"/>
            <a:r>
              <a:rPr lang="en-IN" dirty="0"/>
              <a:t>With this approach, </a:t>
            </a:r>
          </a:p>
          <a:p>
            <a:pPr lvl="1" algn="just"/>
            <a:r>
              <a:rPr lang="en-IN" sz="2200" u="sng" dirty="0">
                <a:solidFill>
                  <a:srgbClr val="FF0000"/>
                </a:solidFill>
              </a:rPr>
              <a:t>all participants have access to public keys, and private keys are generated locally by each participant and therefore need never be distributed.</a:t>
            </a:r>
          </a:p>
          <a:p>
            <a:pPr lvl="1"/>
            <a:r>
              <a:rPr lang="en-IN" sz="2200" dirty="0">
                <a:solidFill>
                  <a:srgbClr val="660066"/>
                </a:solidFill>
              </a:rPr>
              <a:t>As long as a user’s private key remains protected and secret, incoming communication is secure. </a:t>
            </a:r>
          </a:p>
          <a:p>
            <a:pPr lvl="1"/>
            <a:r>
              <a:rPr lang="en-IN" sz="2200" dirty="0"/>
              <a:t>At any time, a system can change its private key and publish the companion public key to replace its old public key.</a:t>
            </a:r>
          </a:p>
          <a:p>
            <a:endParaRPr lang="en-IN" sz="2400" dirty="0"/>
          </a:p>
        </p:txBody>
      </p:sp>
    </p:spTree>
    <p:extLst>
      <p:ext uri="{BB962C8B-B14F-4D97-AF65-F5344CB8AC3E}">
        <p14:creationId xmlns:p14="http://schemas.microsoft.com/office/powerpoint/2010/main" val="15233913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Wood Type</Template>
  <TotalTime>1609</TotalTime>
  <Words>1487</Words>
  <Application>Microsoft Office PowerPoint</Application>
  <PresentationFormat>On-screen Show (4:3)</PresentationFormat>
  <Paragraphs>96</Paragraphs>
  <Slides>28</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Calibri</vt:lpstr>
      <vt:lpstr>Rockwell</vt:lpstr>
      <vt:lpstr>Rockwell Condensed</vt:lpstr>
      <vt:lpstr>Rockwell Extra Bold</vt:lpstr>
      <vt:lpstr>Wingdings</vt:lpstr>
      <vt:lpstr>Wood Type</vt:lpstr>
      <vt:lpstr>Topic:  Public Key Cryptography</vt:lpstr>
      <vt:lpstr>PowerPoint Presentation</vt:lpstr>
      <vt:lpstr>Terminology Related to Asymmetric Encryption</vt:lpstr>
      <vt:lpstr>PRINCIPLES OF PUBLIC-KEY CRYPTOSYSTEMS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Asymmetric cryptography :                confidentiality &amp;  authentication </vt:lpstr>
      <vt:lpstr>Applications for Public-Key Cryptosystems</vt:lpstr>
      <vt:lpstr>PowerPoint Presentation</vt:lpstr>
      <vt:lpstr>Public-Key Requirements</vt:lpstr>
      <vt:lpstr>THE RSA ALGORITHM</vt:lpstr>
      <vt:lpstr>PowerPoint Presentation</vt:lpstr>
      <vt:lpstr>PowerPoint Presentation</vt:lpstr>
      <vt:lpstr>PowerPoint Presentation</vt:lpstr>
      <vt:lpstr>Algorithm Requirements</vt:lpstr>
      <vt:lpstr>PowerPoint Presentation</vt:lpstr>
      <vt:lpstr>PowerPoint Presentation</vt:lpstr>
      <vt:lpstr>The Security of RSA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#3</dc:title>
  <dc:creator>Mr. Shaik Mastan Vali</dc:creator>
  <cp:lastModifiedBy>Rhouma Bin Hamed</cp:lastModifiedBy>
  <cp:revision>129</cp:revision>
  <dcterms:created xsi:type="dcterms:W3CDTF">2015-10-25T08:31:41Z</dcterms:created>
  <dcterms:modified xsi:type="dcterms:W3CDTF">2023-02-10T15:40:15Z</dcterms:modified>
</cp:coreProperties>
</file>

<file path=docProps/thumbnail.jpeg>
</file>